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Open Sauce" pitchFamily="2" charset="77"/>
      <p:regular r:id="rId32"/>
    </p:embeddedFont>
    <p:embeddedFont>
      <p:font typeface="Open Sauce Bold" pitchFamily="2" charset="77"/>
      <p:regular r:id="rId33"/>
      <p:bold r:id="rId34"/>
    </p:embeddedFont>
    <p:embeddedFont>
      <p:font typeface="Open Sauce Bold Italics" pitchFamily="2" charset="77"/>
      <p:regular r:id="rId35"/>
      <p:bold r:id="rId36"/>
      <p:italic r:id="rId37"/>
      <p:boldItalic r:id="rId38"/>
    </p:embeddedFont>
    <p:embeddedFont>
      <p:font typeface="Open Sauce Heavy" pitchFamily="2" charset="77"/>
      <p:regular r:id="rId39"/>
      <p:bold r:id="rId40"/>
    </p:embeddedFont>
    <p:embeddedFont>
      <p:font typeface="Open Sauce Italics" pitchFamily="2" charset="77"/>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5" autoAdjust="0"/>
  </p:normalViewPr>
  <p:slideViewPr>
    <p:cSldViewPr>
      <p:cViewPr varScale="1">
        <p:scale>
          <a:sx n="59" d="100"/>
          <a:sy n="59" d="100"/>
        </p:scale>
        <p:origin x="94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ref.ly/logosref/Bible.Ac4" TargetMode="External"/><Relationship Id="rId2" Type="http://schemas.openxmlformats.org/officeDocument/2006/relationships/hyperlink" Target="https://ref.ly/logosref/Bible.Mt21" TargetMode="External"/><Relationship Id="rId1" Type="http://schemas.openxmlformats.org/officeDocument/2006/relationships/slideLayout" Target="../slideLayouts/slideLayout7.xml"/><Relationship Id="rId4" Type="http://schemas.openxmlformats.org/officeDocument/2006/relationships/hyperlink" Target="https://ref.ly/logosref/Bible.Mt21.42-43"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ref.ly/logosref/Bible.Ac4.9-12"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325803" y="1565275"/>
            <a:ext cx="17636394" cy="7280275"/>
          </a:xfrm>
          <a:prstGeom prst="rect">
            <a:avLst/>
          </a:prstGeom>
        </p:spPr>
        <p:txBody>
          <a:bodyPr lIns="0" tIns="0" rIns="0" bIns="0" rtlCol="0" anchor="t">
            <a:spAutoFit/>
          </a:bodyPr>
          <a:lstStyle/>
          <a:p>
            <a:pPr>
              <a:lnSpc>
                <a:spcPts val="14299"/>
              </a:lnSpc>
            </a:pPr>
            <a:r>
              <a:rPr lang="en-US" sz="12999">
                <a:solidFill>
                  <a:srgbClr val="FEFDFE"/>
                </a:solidFill>
                <a:latin typeface="Open Sauce Heavy"/>
              </a:rPr>
              <a:t>BIBLICAL MANHOOD IS A CALL TO DISCIPLESHIP</a:t>
            </a:r>
          </a:p>
          <a:p>
            <a:pPr marL="0" lvl="0" indent="0">
              <a:lnSpc>
                <a:spcPts val="14299"/>
              </a:lnSpc>
            </a:pPr>
            <a:endParaRPr lang="en-US" sz="12999">
              <a:solidFill>
                <a:srgbClr val="FEFDFE"/>
              </a:solidFill>
              <a:latin typeface="Open Sauce Heav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III. THE DEFINITE COMMISSION OF A DISCIPLE.</a:t>
            </a:r>
          </a:p>
        </p:txBody>
      </p:sp>
      <p:sp>
        <p:nvSpPr>
          <p:cNvPr id="3" name="TextBox 3"/>
          <p:cNvSpPr txBox="1"/>
          <p:nvPr/>
        </p:nvSpPr>
        <p:spPr>
          <a:xfrm>
            <a:off x="469858" y="3280939"/>
            <a:ext cx="17441714" cy="5008788"/>
          </a:xfrm>
          <a:prstGeom prst="rect">
            <a:avLst/>
          </a:prstGeom>
        </p:spPr>
        <p:txBody>
          <a:bodyPr lIns="0" tIns="0" rIns="0" bIns="0" rtlCol="0" anchor="t">
            <a:spAutoFit/>
          </a:bodyPr>
          <a:lstStyle/>
          <a:p>
            <a:pPr algn="ctr">
              <a:lnSpc>
                <a:spcPts val="5016"/>
              </a:lnSpc>
            </a:pPr>
            <a:r>
              <a:rPr lang="en-US" sz="3609">
                <a:solidFill>
                  <a:srgbClr val="FEFDFE"/>
                </a:solidFill>
                <a:latin typeface="Open Sauce"/>
              </a:rPr>
              <a:t>“WHEN THE CHURCH BECOMES AN END IN ITSELF, IT ENDS. WHEN SUNDAY SCHOOL, AS GREAT AS IT IS, BECOMES AN END IN ITSELF, IT ENDS. WHEN SMALL GROUPS MINISTRY BECOMES AN END IN ITSELF, IT ENDS. WHEN THE WORSHIP SERVICE BECOMES AN END IN ITSELF, IT ENDS. WHAT WE NEED IS FOR DISCIPLESHIP TO BECOME THE GOAL, AND THEN THE PROCESS NEVER ENDS. THE PROCESS IS FLUID. IT IS MOVING. IT IS ACTIVE. IT IS A LIVING THING. IT MUST CONTINUE TO GO ON. EVERY DISCIPLE MUST MAKE DISCIPLES.” – </a:t>
            </a:r>
            <a:r>
              <a:rPr lang="en-US" sz="3609">
                <a:solidFill>
                  <a:srgbClr val="FEFDFE"/>
                </a:solidFill>
                <a:latin typeface="Open Sauce Bold"/>
              </a:rPr>
              <a:t>ROBBY GALLATY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469858" y="3006526"/>
            <a:ext cx="16916680" cy="2999994"/>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1. Disciple-making is a </a:t>
            </a:r>
            <a:r>
              <a:rPr lang="en-US" sz="3899" spc="23">
                <a:solidFill>
                  <a:srgbClr val="FEFDFE"/>
                </a:solidFill>
                <a:latin typeface="Open Sauce Bold"/>
              </a:rPr>
              <a:t>command</a:t>
            </a:r>
            <a:r>
              <a:rPr lang="en-US" sz="3899" spc="23">
                <a:solidFill>
                  <a:srgbClr val="FEFDFE"/>
                </a:solidFill>
                <a:latin typeface="Open Sauce"/>
              </a:rPr>
              <a:t> and part of Fatherhood!</a:t>
            </a:r>
          </a:p>
          <a:p>
            <a:pPr>
              <a:lnSpc>
                <a:spcPts val="4757"/>
              </a:lnSpc>
            </a:pPr>
            <a:endParaRPr lang="en-US" sz="3899" spc="23">
              <a:solidFill>
                <a:srgbClr val="FEFDFE"/>
              </a:solidFill>
              <a:latin typeface="Open Sauce"/>
            </a:endParaRPr>
          </a:p>
          <a:p>
            <a:pPr algn="ctr">
              <a:lnSpc>
                <a:spcPts val="4757"/>
              </a:lnSpc>
            </a:pPr>
            <a:r>
              <a:rPr lang="en-US" sz="3899" spc="23">
                <a:solidFill>
                  <a:srgbClr val="FEFDFE"/>
                </a:solidFill>
                <a:latin typeface="Open Sauce Bold Italics"/>
              </a:rPr>
              <a:t>Parents are the primary disciplers of the family... and Fathers should lead out! </a:t>
            </a:r>
          </a:p>
          <a:p>
            <a:pPr>
              <a:lnSpc>
                <a:spcPts val="4757"/>
              </a:lnSpc>
            </a:pPr>
            <a:endParaRPr lang="en-US" sz="3899" spc="23">
              <a:solidFill>
                <a:srgbClr val="FEFDFE"/>
              </a:solidFill>
              <a:latin typeface="Open Sauce Bold Itali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469858" y="3082411"/>
            <a:ext cx="16916680" cy="6000369"/>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2. Disciple-making requires </a:t>
            </a:r>
            <a:r>
              <a:rPr lang="en-US" sz="3899" spc="23">
                <a:solidFill>
                  <a:srgbClr val="FEFDFE"/>
                </a:solidFill>
                <a:latin typeface="Open Sauce Bold"/>
              </a:rPr>
              <a:t>intentionality.</a:t>
            </a:r>
            <a:r>
              <a:rPr lang="en-US" sz="3899" spc="23">
                <a:solidFill>
                  <a:srgbClr val="FEFDFE"/>
                </a:solidFill>
                <a:latin typeface="Open Sauce"/>
              </a:rPr>
              <a:t> What are you doing intentionally to disciple your children? Do you have a plan? Do you take initiative?</a:t>
            </a:r>
          </a:p>
          <a:p>
            <a:pPr>
              <a:lnSpc>
                <a:spcPts val="4757"/>
              </a:lnSpc>
            </a:pPr>
            <a:endParaRPr lang="en-US" sz="3899" spc="23">
              <a:solidFill>
                <a:srgbClr val="FEFDFE"/>
              </a:solidFill>
              <a:latin typeface="Open Sauce"/>
            </a:endParaRPr>
          </a:p>
          <a:p>
            <a:pPr>
              <a:lnSpc>
                <a:spcPts val="4757"/>
              </a:lnSpc>
            </a:pPr>
            <a:r>
              <a:rPr lang="en-US" sz="3899" u="sng" spc="23">
                <a:solidFill>
                  <a:srgbClr val="FEFDFE"/>
                </a:solidFill>
                <a:latin typeface="Open Sauce"/>
              </a:rPr>
              <a:t>Framework for Reproducible Discipleship</a:t>
            </a:r>
          </a:p>
          <a:p>
            <a:pPr>
              <a:lnSpc>
                <a:spcPts val="4757"/>
              </a:lnSpc>
            </a:pPr>
            <a:endParaRPr lang="en-US" sz="3899" u="sng" spc="23">
              <a:solidFill>
                <a:srgbClr val="FEFDFE"/>
              </a:solidFill>
              <a:latin typeface="Open Sauce"/>
            </a:endParaRPr>
          </a:p>
          <a:p>
            <a:pPr>
              <a:lnSpc>
                <a:spcPts val="4757"/>
              </a:lnSpc>
            </a:pPr>
            <a:r>
              <a:rPr lang="en-US" sz="3899" spc="23">
                <a:solidFill>
                  <a:srgbClr val="FEFDFE"/>
                </a:solidFill>
                <a:latin typeface="Open Sauce Bold"/>
              </a:rPr>
              <a:t>Love God</a:t>
            </a:r>
          </a:p>
          <a:p>
            <a:pPr>
              <a:lnSpc>
                <a:spcPts val="4757"/>
              </a:lnSpc>
            </a:pPr>
            <a:r>
              <a:rPr lang="en-US" sz="3899" spc="23">
                <a:solidFill>
                  <a:srgbClr val="FEFDFE"/>
                </a:solidFill>
                <a:latin typeface="Open Sauce Bold"/>
              </a:rPr>
              <a:t>Lead Well</a:t>
            </a:r>
          </a:p>
          <a:p>
            <a:pPr>
              <a:lnSpc>
                <a:spcPts val="4757"/>
              </a:lnSpc>
            </a:pPr>
            <a:r>
              <a:rPr lang="en-US" sz="3899" spc="23">
                <a:solidFill>
                  <a:srgbClr val="FEFDFE"/>
                </a:solidFill>
                <a:latin typeface="Open Sauce Bold"/>
              </a:rPr>
              <a:t>Live the Gospel</a:t>
            </a:r>
          </a:p>
          <a:p>
            <a:pPr>
              <a:lnSpc>
                <a:spcPts val="4757"/>
              </a:lnSpc>
            </a:pPr>
            <a:endParaRPr lang="en-US" sz="3899" spc="23">
              <a:solidFill>
                <a:srgbClr val="FEFDFE"/>
              </a:solidFill>
              <a:latin typeface="Open Sauce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1028700" y="2503716"/>
            <a:ext cx="15333463" cy="7586345"/>
          </a:xfrm>
          <a:prstGeom prst="rect">
            <a:avLst/>
          </a:prstGeom>
        </p:spPr>
        <p:txBody>
          <a:bodyPr lIns="0" tIns="0" rIns="0" bIns="0" rtlCol="0" anchor="t">
            <a:spAutoFit/>
          </a:bodyPr>
          <a:lstStyle/>
          <a:p>
            <a:pPr algn="ctr">
              <a:lnSpc>
                <a:spcPts val="6039"/>
              </a:lnSpc>
            </a:pPr>
            <a:endParaRPr/>
          </a:p>
          <a:p>
            <a:pPr algn="ctr">
              <a:lnSpc>
                <a:spcPts val="6039"/>
              </a:lnSpc>
            </a:pPr>
            <a:r>
              <a:rPr lang="en-US" sz="3999" spc="-39">
                <a:solidFill>
                  <a:srgbClr val="FEFDFE"/>
                </a:solidFill>
                <a:latin typeface="Open Sauce Bold Italics"/>
              </a:rPr>
              <a:t>MAKE NO MISTAKE, YOUR KIDS ARE BEING DISCIPLED BY SOMEONE OR SOMETHING... DON'T WASTE THE TIME GOD HAS GIVEN YOU WITH YOUR KIDS, HAVE A PLAN AND IMPLEMENT IT.</a:t>
            </a:r>
          </a:p>
          <a:p>
            <a:pPr>
              <a:lnSpc>
                <a:spcPts val="6039"/>
              </a:lnSpc>
            </a:pPr>
            <a:endParaRPr lang="en-US" sz="3999" spc="-39">
              <a:solidFill>
                <a:srgbClr val="FEFDFE"/>
              </a:solidFill>
              <a:latin typeface="Open Sauce Bold Italics"/>
            </a:endParaRPr>
          </a:p>
          <a:p>
            <a:pPr>
              <a:lnSpc>
                <a:spcPts val="6039"/>
              </a:lnSpc>
            </a:pPr>
            <a:endParaRPr lang="en-US" sz="3999" spc="-39">
              <a:solidFill>
                <a:srgbClr val="FEFDFE"/>
              </a:solidFill>
              <a:latin typeface="Open Sauce Bold Italics"/>
            </a:endParaRPr>
          </a:p>
          <a:p>
            <a:pPr>
              <a:lnSpc>
                <a:spcPts val="6039"/>
              </a:lnSpc>
            </a:pPr>
            <a:endParaRPr lang="en-US" sz="3999" spc="-39">
              <a:solidFill>
                <a:srgbClr val="FEFDFE"/>
              </a:solidFill>
              <a:latin typeface="Open Sauce Bold Italics"/>
            </a:endParaRPr>
          </a:p>
          <a:p>
            <a:pPr>
              <a:lnSpc>
                <a:spcPts val="6039"/>
              </a:lnSpc>
            </a:pPr>
            <a:endParaRPr lang="en-US" sz="3999" spc="-39">
              <a:solidFill>
                <a:srgbClr val="FEFDFE"/>
              </a:solidFill>
              <a:latin typeface="Open Sauce Bold Italics"/>
            </a:endParaRPr>
          </a:p>
          <a:p>
            <a:pPr>
              <a:lnSpc>
                <a:spcPts val="6039"/>
              </a:lnSpc>
            </a:pPr>
            <a:endParaRPr lang="en-US" sz="3999" spc="-39">
              <a:solidFill>
                <a:srgbClr val="FEFDFE"/>
              </a:solidFill>
              <a:latin typeface="Open Sauce Bold Italics"/>
            </a:endParaRPr>
          </a:p>
        </p:txBody>
      </p:sp>
      <p:sp>
        <p:nvSpPr>
          <p:cNvPr id="3" name="TextBox 3"/>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469858" y="2923041"/>
            <a:ext cx="16916680" cy="4800219"/>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3. Disciple-making happens formally and informally through </a:t>
            </a:r>
            <a:r>
              <a:rPr lang="en-US" sz="3899" spc="23">
                <a:solidFill>
                  <a:srgbClr val="FEFDFE"/>
                </a:solidFill>
                <a:latin typeface="Open Sauce Bold"/>
              </a:rPr>
              <a:t>relationships</a:t>
            </a:r>
            <a:r>
              <a:rPr lang="en-US" sz="3899" spc="23">
                <a:solidFill>
                  <a:srgbClr val="FEFDFE"/>
                </a:solidFill>
                <a:latin typeface="Open Sauce"/>
              </a:rPr>
              <a:t>. What are you doing to cultivate a relationship with your children? Fathers should aim for the </a:t>
            </a:r>
            <a:r>
              <a:rPr lang="en-US" sz="3899" spc="23">
                <a:solidFill>
                  <a:srgbClr val="FEFDFE"/>
                </a:solidFill>
                <a:latin typeface="Open Sauce Bold"/>
              </a:rPr>
              <a:t>heart</a:t>
            </a:r>
            <a:r>
              <a:rPr lang="en-US" sz="3899" spc="23">
                <a:solidFill>
                  <a:srgbClr val="FEFDFE"/>
                </a:solidFill>
                <a:latin typeface="Open Sauce"/>
              </a:rPr>
              <a:t>! </a:t>
            </a: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4. Disciple-making aims for </a:t>
            </a:r>
            <a:r>
              <a:rPr lang="en-US" sz="3899" spc="23">
                <a:solidFill>
                  <a:srgbClr val="FEFDFE"/>
                </a:solidFill>
                <a:latin typeface="Open Sauce Bold"/>
              </a:rPr>
              <a:t>transformation.</a:t>
            </a:r>
            <a:r>
              <a:rPr lang="en-US" sz="3899" spc="23">
                <a:solidFill>
                  <a:srgbClr val="FEFDFE"/>
                </a:solidFill>
                <a:latin typeface="Open Sauce"/>
              </a:rPr>
              <a:t> We have created a Christian culture that is comfortable with a gospel that </a:t>
            </a:r>
            <a:r>
              <a:rPr lang="en-US" sz="3899" spc="23">
                <a:solidFill>
                  <a:srgbClr val="FEFDFE"/>
                </a:solidFill>
                <a:latin typeface="Open Sauce Bold"/>
              </a:rPr>
              <a:t>saves</a:t>
            </a:r>
            <a:r>
              <a:rPr lang="en-US" sz="3899" spc="23">
                <a:solidFill>
                  <a:srgbClr val="FEFDFE"/>
                </a:solidFill>
                <a:latin typeface="Open Sauce"/>
              </a:rPr>
              <a:t> but doesn't </a:t>
            </a:r>
            <a:r>
              <a:rPr lang="en-US" sz="3899" spc="23">
                <a:solidFill>
                  <a:srgbClr val="FEFDFE"/>
                </a:solidFill>
                <a:latin typeface="Open Sauce Bold"/>
              </a:rPr>
              <a:t>change.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469858" y="3236932"/>
            <a:ext cx="17537290" cy="7200519"/>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5. Don't be afraid of disciple-making; model gospel </a:t>
            </a:r>
            <a:r>
              <a:rPr lang="en-US" sz="3899" spc="23">
                <a:solidFill>
                  <a:srgbClr val="FEFDFE"/>
                </a:solidFill>
                <a:latin typeface="Open Sauce Bold"/>
              </a:rPr>
              <a:t>confidence</a:t>
            </a:r>
            <a:r>
              <a:rPr lang="en-US" sz="3899" spc="23">
                <a:solidFill>
                  <a:srgbClr val="FEFDFE"/>
                </a:solidFill>
                <a:latin typeface="Open Sauce"/>
              </a:rPr>
              <a:t> and </a:t>
            </a:r>
            <a:r>
              <a:rPr lang="en-US" sz="3899" spc="23">
                <a:solidFill>
                  <a:srgbClr val="FEFDFE"/>
                </a:solidFill>
                <a:latin typeface="Open Sauce Bold"/>
              </a:rPr>
              <a:t>courage.</a:t>
            </a:r>
          </a:p>
          <a:p>
            <a:pPr>
              <a:lnSpc>
                <a:spcPts val="4757"/>
              </a:lnSpc>
            </a:pPr>
            <a:endParaRPr lang="en-US" sz="3899" spc="23">
              <a:solidFill>
                <a:srgbClr val="FEFDFE"/>
              </a:solidFill>
              <a:latin typeface="Open Sauce Bold"/>
            </a:endParaRPr>
          </a:p>
          <a:p>
            <a:pPr algn="ctr">
              <a:lnSpc>
                <a:spcPts val="4757"/>
              </a:lnSpc>
            </a:pPr>
            <a:r>
              <a:rPr lang="en-US" sz="3899" spc="23">
                <a:solidFill>
                  <a:srgbClr val="FEFDFE"/>
                </a:solidFill>
                <a:latin typeface="Open Sauce"/>
              </a:rPr>
              <a:t>“He made the one who did not know sin to be sin for us, so that in him we might become the righteousness of God” </a:t>
            </a:r>
            <a:r>
              <a:rPr lang="en-US" sz="3899" spc="23">
                <a:solidFill>
                  <a:srgbClr val="FEFDFE"/>
                </a:solidFill>
                <a:latin typeface="Open Sauce Bold"/>
              </a:rPr>
              <a:t>(2 Corinthians 5:21)</a:t>
            </a:r>
          </a:p>
          <a:p>
            <a:pPr>
              <a:lnSpc>
                <a:spcPts val="4757"/>
              </a:lnSpc>
            </a:pPr>
            <a:endParaRPr lang="en-US" sz="3899" spc="23">
              <a:solidFill>
                <a:srgbClr val="FEFDFE"/>
              </a:solidFill>
              <a:latin typeface="Open Sauce Bold"/>
            </a:endParaRPr>
          </a:p>
          <a:p>
            <a:pPr marL="842005" lvl="1" indent="-421003">
              <a:lnSpc>
                <a:spcPts val="4757"/>
              </a:lnSpc>
              <a:buFont typeface="Arial"/>
              <a:buChar char="•"/>
            </a:pPr>
            <a:r>
              <a:rPr lang="en-US" sz="3899" spc="23">
                <a:solidFill>
                  <a:srgbClr val="FEFDFE"/>
                </a:solidFill>
                <a:latin typeface="Open Sauce"/>
              </a:rPr>
              <a:t>Gospel Confidence is the </a:t>
            </a:r>
            <a:r>
              <a:rPr lang="en-US" sz="3899" spc="23">
                <a:solidFill>
                  <a:srgbClr val="FEFDFE"/>
                </a:solidFill>
                <a:latin typeface="Open Sauce Bold"/>
              </a:rPr>
              <a:t>fruit </a:t>
            </a:r>
            <a:r>
              <a:rPr lang="en-US" sz="3899" spc="23">
                <a:solidFill>
                  <a:srgbClr val="FEFDFE"/>
                </a:solidFill>
                <a:latin typeface="Open Sauce"/>
              </a:rPr>
              <a:t>of our identity in Christ.</a:t>
            </a:r>
          </a:p>
          <a:p>
            <a:pPr>
              <a:lnSpc>
                <a:spcPts val="4757"/>
              </a:lnSpc>
            </a:pPr>
            <a:endParaRPr lang="en-US" sz="3899" spc="23">
              <a:solidFill>
                <a:srgbClr val="FEFDFE"/>
              </a:solidFill>
              <a:latin typeface="Open Sauce"/>
            </a:endParaRPr>
          </a:p>
          <a:p>
            <a:pPr marL="842005" lvl="1" indent="-421003">
              <a:lnSpc>
                <a:spcPts val="4757"/>
              </a:lnSpc>
              <a:buFont typeface="Arial"/>
              <a:buChar char="•"/>
            </a:pPr>
            <a:r>
              <a:rPr lang="en-US" sz="3899" spc="23">
                <a:solidFill>
                  <a:srgbClr val="FEFDFE"/>
                </a:solidFill>
                <a:latin typeface="Open Sauce"/>
              </a:rPr>
              <a:t>Gospel Courage is the </a:t>
            </a:r>
            <a:r>
              <a:rPr lang="en-US" sz="3899" spc="23">
                <a:solidFill>
                  <a:srgbClr val="FEFDFE"/>
                </a:solidFill>
                <a:latin typeface="Open Sauce Bold"/>
              </a:rPr>
              <a:t>action</a:t>
            </a:r>
            <a:r>
              <a:rPr lang="en-US" sz="3899" spc="23">
                <a:solidFill>
                  <a:srgbClr val="FEFDFE"/>
                </a:solidFill>
                <a:latin typeface="Open Sauce"/>
              </a:rPr>
              <a:t> from our identity in Christ.</a:t>
            </a: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469858" y="2494001"/>
            <a:ext cx="17818142" cy="8629523"/>
          </a:xfrm>
          <a:prstGeom prst="rect">
            <a:avLst/>
          </a:prstGeom>
        </p:spPr>
        <p:txBody>
          <a:bodyPr lIns="0" tIns="0" rIns="0" bIns="0" rtlCol="0" anchor="t">
            <a:spAutoFit/>
          </a:bodyPr>
          <a:lstStyle/>
          <a:p>
            <a:pPr>
              <a:lnSpc>
                <a:spcPts val="4513"/>
              </a:lnSpc>
            </a:pPr>
            <a:r>
              <a:rPr lang="en-US" sz="3699" spc="22">
                <a:solidFill>
                  <a:srgbClr val="FEFDFE"/>
                </a:solidFill>
                <a:latin typeface="Open Sauce"/>
              </a:rPr>
              <a:t>6. Disciple-making is essential in the </a:t>
            </a:r>
            <a:r>
              <a:rPr lang="en-US" sz="3699" spc="22">
                <a:solidFill>
                  <a:srgbClr val="FEFDFE"/>
                </a:solidFill>
                <a:latin typeface="Open Sauce Bold"/>
              </a:rPr>
              <a:t>battle</a:t>
            </a:r>
            <a:r>
              <a:rPr lang="en-US" sz="3699" spc="22">
                <a:solidFill>
                  <a:srgbClr val="FEFDFE"/>
                </a:solidFill>
                <a:latin typeface="Open Sauce"/>
              </a:rPr>
              <a:t> for worldview.</a:t>
            </a:r>
          </a:p>
          <a:p>
            <a:pPr>
              <a:lnSpc>
                <a:spcPts val="4513"/>
              </a:lnSpc>
            </a:pPr>
            <a:endParaRPr lang="en-US" sz="3699" spc="22">
              <a:solidFill>
                <a:srgbClr val="FEFDFE"/>
              </a:solidFill>
              <a:latin typeface="Open Sauce"/>
            </a:endParaRPr>
          </a:p>
          <a:p>
            <a:pPr>
              <a:lnSpc>
                <a:spcPts val="4513"/>
              </a:lnSpc>
            </a:pPr>
            <a:r>
              <a:rPr lang="en-US" sz="3699" spc="22">
                <a:solidFill>
                  <a:srgbClr val="FEFDFE"/>
                </a:solidFill>
                <a:latin typeface="Open Sauce"/>
              </a:rPr>
              <a:t>Postmodernism is based on deconstruction or questioning meaning. Postmodernists emphatically reject the idea of absolute truth or universal morals. People are trying to reconstruct their broken lives with experience as the final arbitrator of truth.</a:t>
            </a:r>
          </a:p>
          <a:p>
            <a:pPr>
              <a:lnSpc>
                <a:spcPts val="4513"/>
              </a:lnSpc>
            </a:pPr>
            <a:endParaRPr lang="en-US" sz="3699" spc="22">
              <a:solidFill>
                <a:srgbClr val="FEFDFE"/>
              </a:solidFill>
              <a:latin typeface="Open Sauce"/>
            </a:endParaRPr>
          </a:p>
          <a:p>
            <a:pPr>
              <a:lnSpc>
                <a:spcPts val="4513"/>
              </a:lnSpc>
            </a:pPr>
            <a:r>
              <a:rPr lang="en-US" sz="3699" spc="22">
                <a:solidFill>
                  <a:srgbClr val="FEFDFE"/>
                </a:solidFill>
                <a:latin typeface="Open Sauce"/>
              </a:rPr>
              <a:t>A worldview is a comprehensive view of life through which we think, understand, and judge, and which determines our approach to life and meaning.</a:t>
            </a:r>
          </a:p>
          <a:p>
            <a:pPr>
              <a:lnSpc>
                <a:spcPts val="4757"/>
              </a:lnSpc>
            </a:pPr>
            <a:endParaRPr lang="en-US" sz="3699" spc="22">
              <a:solidFill>
                <a:srgbClr val="FEFDFE"/>
              </a:solidFill>
              <a:latin typeface="Open Sauce"/>
            </a:endParaRPr>
          </a:p>
          <a:p>
            <a:pPr algn="ctr">
              <a:lnSpc>
                <a:spcPts val="4391"/>
              </a:lnSpc>
            </a:pPr>
            <a:r>
              <a:rPr lang="en-US" sz="3599" spc="21">
                <a:solidFill>
                  <a:srgbClr val="FEFDFE"/>
                </a:solidFill>
                <a:latin typeface="Open Sauce"/>
              </a:rPr>
              <a:t>"One generation believes a truth, the next generation assumes a truth, and the third generation denies a truth." D.A. Carson</a:t>
            </a:r>
          </a:p>
          <a:p>
            <a:pPr>
              <a:lnSpc>
                <a:spcPts val="4757"/>
              </a:lnSpc>
            </a:pPr>
            <a:endParaRPr lang="en-US" sz="3599" spc="21">
              <a:solidFill>
                <a:srgbClr val="FEFDFE"/>
              </a:solidFill>
              <a:latin typeface="Open Sauce"/>
            </a:endParaRPr>
          </a:p>
          <a:p>
            <a:pPr>
              <a:lnSpc>
                <a:spcPts val="4757"/>
              </a:lnSpc>
            </a:pPr>
            <a:endParaRPr lang="en-US" sz="3599" spc="21">
              <a:solidFill>
                <a:srgbClr val="FEFDFE"/>
              </a:solidFill>
              <a:latin typeface="Open Sau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469858" y="3257931"/>
            <a:ext cx="17818142" cy="6000369"/>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7. Disciple-making is possible and should be </a:t>
            </a:r>
            <a:r>
              <a:rPr lang="en-US" sz="3899" u="sng" spc="23">
                <a:solidFill>
                  <a:srgbClr val="FEFDFE"/>
                </a:solidFill>
                <a:latin typeface="Open Sauce"/>
              </a:rPr>
              <a:t>reproducible</a:t>
            </a:r>
            <a:r>
              <a:rPr lang="en-US" sz="3899" spc="23">
                <a:solidFill>
                  <a:srgbClr val="FEFDFE"/>
                </a:solidFill>
                <a:latin typeface="Open Sauce"/>
              </a:rPr>
              <a:t>.</a:t>
            </a:r>
          </a:p>
          <a:p>
            <a:pPr>
              <a:lnSpc>
                <a:spcPts val="4757"/>
              </a:lnSpc>
            </a:pPr>
            <a:endParaRPr lang="en-US" sz="3899" spc="23">
              <a:solidFill>
                <a:srgbClr val="FEFDFE"/>
              </a:solidFill>
              <a:latin typeface="Open Sauce"/>
            </a:endParaRPr>
          </a:p>
          <a:p>
            <a:pPr marL="842005" lvl="1" indent="-421003">
              <a:lnSpc>
                <a:spcPts val="4757"/>
              </a:lnSpc>
              <a:buFont typeface="Arial"/>
              <a:buChar char="•"/>
            </a:pPr>
            <a:r>
              <a:rPr lang="en-US" sz="3899" spc="23">
                <a:solidFill>
                  <a:srgbClr val="FEFDFE"/>
                </a:solidFill>
                <a:latin typeface="Open Sauce"/>
              </a:rPr>
              <a:t>Case Study: </a:t>
            </a:r>
            <a:r>
              <a:rPr lang="en-US" sz="3899" spc="23">
                <a:solidFill>
                  <a:srgbClr val="FEFDFE"/>
                </a:solidFill>
                <a:latin typeface="Open Sauce Bold"/>
                <a:hlinkClick r:id="rId2" tooltip="https://ref.ly/logosref/Bible.Mt21"/>
              </a:rPr>
              <a:t>Matthew 21</a:t>
            </a:r>
            <a:r>
              <a:rPr lang="en-US" sz="3899" spc="23">
                <a:solidFill>
                  <a:srgbClr val="FEFDFE"/>
                </a:solidFill>
                <a:latin typeface="Open Sauce Bold"/>
              </a:rPr>
              <a:t> </a:t>
            </a:r>
            <a:r>
              <a:rPr lang="en-US" sz="3899" spc="23">
                <a:solidFill>
                  <a:srgbClr val="FEFDFE"/>
                </a:solidFill>
                <a:latin typeface="Open Sauce"/>
              </a:rPr>
              <a:t>and </a:t>
            </a:r>
            <a:r>
              <a:rPr lang="en-US" sz="3899" spc="23">
                <a:solidFill>
                  <a:srgbClr val="FEFDFE"/>
                </a:solidFill>
                <a:latin typeface="Open Sauce Bold"/>
                <a:hlinkClick r:id="rId3" tooltip="https://ref.ly/logosref/Bible.Ac4"/>
              </a:rPr>
              <a:t>Acts 4</a:t>
            </a:r>
            <a:r>
              <a:rPr lang="en-US" sz="3899" spc="23">
                <a:solidFill>
                  <a:srgbClr val="FEFDFE"/>
                </a:solidFill>
                <a:latin typeface="Open Sauce Bold"/>
              </a:rPr>
              <a:t>.</a:t>
            </a:r>
          </a:p>
          <a:p>
            <a:pPr>
              <a:lnSpc>
                <a:spcPts val="4757"/>
              </a:lnSpc>
            </a:pPr>
            <a:endParaRPr lang="en-US" sz="3899" spc="23">
              <a:solidFill>
                <a:srgbClr val="FEFDFE"/>
              </a:solidFill>
              <a:latin typeface="Open Sauce Bold"/>
            </a:endParaRPr>
          </a:p>
          <a:p>
            <a:pPr>
              <a:lnSpc>
                <a:spcPts val="4757"/>
              </a:lnSpc>
            </a:pPr>
            <a:r>
              <a:rPr lang="en-US" sz="3899" spc="23">
                <a:solidFill>
                  <a:srgbClr val="FEFDFE"/>
                </a:solidFill>
                <a:latin typeface="Open Sauce"/>
              </a:rPr>
              <a:t>“Jesus said to them, “Have you never read in the Scriptures: The stone that the builders rejected has become the cornerstone. This is what the Lord has done and it is wonderful in our eyes? Therefore I tell you, the kingdom of God will be taken away from you and given to a people producing its fruit.” (</a:t>
            </a:r>
            <a:r>
              <a:rPr lang="en-US" sz="3899" spc="23">
                <a:solidFill>
                  <a:srgbClr val="FEFDFE"/>
                </a:solidFill>
                <a:latin typeface="Open Sauce Bold"/>
                <a:hlinkClick r:id="rId4" tooltip="https://ref.ly/logosref/Bible.Mt21.42-43"/>
              </a:rPr>
              <a:t>Matthew 21:42–43</a:t>
            </a:r>
            <a:r>
              <a:rPr lang="en-US" sz="3899" spc="23">
                <a:solidFill>
                  <a:srgbClr val="FEFDFE"/>
                </a:solidFill>
                <a:latin typeface="Open Sauce Bold"/>
              </a:rPr>
              <a:t>, CSB)</a:t>
            </a:r>
          </a:p>
          <a:p>
            <a:pPr>
              <a:lnSpc>
                <a:spcPts val="4757"/>
              </a:lnSpc>
            </a:pPr>
            <a:endParaRPr lang="en-US" sz="3899" spc="23">
              <a:solidFill>
                <a:srgbClr val="FEFDFE"/>
              </a:solidFill>
              <a:latin typeface="Open Sauce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469858" y="2965333"/>
            <a:ext cx="17405274" cy="7024370"/>
          </a:xfrm>
          <a:prstGeom prst="rect">
            <a:avLst/>
          </a:prstGeom>
        </p:spPr>
        <p:txBody>
          <a:bodyPr lIns="0" tIns="0" rIns="0" bIns="0" rtlCol="0" anchor="t">
            <a:spAutoFit/>
          </a:bodyPr>
          <a:lstStyle/>
          <a:p>
            <a:pPr>
              <a:lnSpc>
                <a:spcPts val="4647"/>
              </a:lnSpc>
            </a:pPr>
            <a:r>
              <a:rPr lang="en-US" sz="3809" spc="22">
                <a:solidFill>
                  <a:srgbClr val="FEFDFE"/>
                </a:solidFill>
                <a:latin typeface="Open Sauce"/>
              </a:rPr>
              <a:t>“If we are being examined today about a good deed done to a disabled man, by what means he was healed, let it be known to all of you and to all the people of Israel, that by the name of Jesus Christ of Nazareth, whom you crucified and whom God raised from the dead—by him this man is standing here before you healthy. This Jesus is the stone rejected by you builders, which has become the cornerstone. There is salvation in no one else, for there is no other name under heaven given to people by which we must be saved.”” </a:t>
            </a:r>
            <a:r>
              <a:rPr lang="en-US" sz="3809" spc="22">
                <a:solidFill>
                  <a:srgbClr val="FEFDFE"/>
                </a:solidFill>
                <a:latin typeface="Open Sauce Bold"/>
              </a:rPr>
              <a:t>(</a:t>
            </a:r>
            <a:r>
              <a:rPr lang="en-US" sz="3809" spc="22">
                <a:solidFill>
                  <a:srgbClr val="FEFDFE"/>
                </a:solidFill>
                <a:latin typeface="Open Sauce Bold"/>
                <a:hlinkClick r:id="rId2" tooltip="https://ref.ly/logosref/Bible.Ac4.9-12"/>
              </a:rPr>
              <a:t>Acts 4:9–12</a:t>
            </a:r>
            <a:r>
              <a:rPr lang="en-US" sz="3809" spc="22">
                <a:solidFill>
                  <a:srgbClr val="FEFDFE"/>
                </a:solidFill>
                <a:latin typeface="Open Sauce Bold"/>
              </a:rPr>
              <a:t>, CSB)</a:t>
            </a:r>
          </a:p>
          <a:p>
            <a:pPr>
              <a:lnSpc>
                <a:spcPts val="4647"/>
              </a:lnSpc>
            </a:pPr>
            <a:endParaRPr lang="en-US" sz="3809" spc="22">
              <a:solidFill>
                <a:srgbClr val="FEFDFE"/>
              </a:solidFill>
              <a:latin typeface="Open Sauce Bold"/>
            </a:endParaRPr>
          </a:p>
          <a:p>
            <a:pPr>
              <a:lnSpc>
                <a:spcPts val="4647"/>
              </a:lnSpc>
            </a:pPr>
            <a:endParaRPr lang="en-US" sz="3809" spc="22">
              <a:solidFill>
                <a:srgbClr val="FEFDFE"/>
              </a:solidFill>
              <a:latin typeface="Open Sauce Bold"/>
            </a:endParaRPr>
          </a:p>
          <a:p>
            <a:pPr>
              <a:lnSpc>
                <a:spcPts val="4647"/>
              </a:lnSpc>
            </a:pPr>
            <a:endParaRPr lang="en-US" sz="3809" spc="22">
              <a:solidFill>
                <a:srgbClr val="FEFDFE"/>
              </a:solidFill>
              <a:latin typeface="Open Sauce Bold"/>
            </a:endParaRPr>
          </a:p>
          <a:p>
            <a:pPr>
              <a:lnSpc>
                <a:spcPts val="4647"/>
              </a:lnSpc>
            </a:pPr>
            <a:endParaRPr lang="en-US" sz="3809" spc="22">
              <a:solidFill>
                <a:srgbClr val="FEFDFE"/>
              </a:solidFill>
              <a:latin typeface="Open Sauce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1216455" y="2654178"/>
            <a:ext cx="15608272" cy="7586345"/>
          </a:xfrm>
          <a:prstGeom prst="rect">
            <a:avLst/>
          </a:prstGeom>
        </p:spPr>
        <p:txBody>
          <a:bodyPr lIns="0" tIns="0" rIns="0" bIns="0" rtlCol="0" anchor="t">
            <a:spAutoFit/>
          </a:bodyPr>
          <a:lstStyle/>
          <a:p>
            <a:pPr algn="ctr">
              <a:lnSpc>
                <a:spcPts val="6039"/>
              </a:lnSpc>
            </a:pPr>
            <a:endParaRPr/>
          </a:p>
          <a:p>
            <a:pPr algn="ctr">
              <a:lnSpc>
                <a:spcPts val="6039"/>
              </a:lnSpc>
            </a:pPr>
            <a:r>
              <a:rPr lang="en-US" sz="3999" spc="-39">
                <a:solidFill>
                  <a:srgbClr val="FEFDFE"/>
                </a:solidFill>
                <a:latin typeface="Open Sauce Bold Italics"/>
              </a:rPr>
              <a:t>WE HAVE MADE "DISCIPLE-MAKING" HARDER THAN THE BIBLE DESCRIBES AND PRESCRIBES. THERE IS NO NEED TO BELIEVE YOU HAVE TO BE A SUPER-CHRISTIAN, JUST AIM TO BE A FAITHFUL CHRISTIAN, AS YOU LIVE OUT WHAT JESUS HAS ALREADY MODELED AND TAUGHT US!</a:t>
            </a:r>
          </a:p>
          <a:p>
            <a:pPr>
              <a:lnSpc>
                <a:spcPts val="6039"/>
              </a:lnSpc>
            </a:pPr>
            <a:endParaRPr lang="en-US" sz="3999" spc="-39">
              <a:solidFill>
                <a:srgbClr val="FEFDFE"/>
              </a:solidFill>
              <a:latin typeface="Open Sauce Bold Italics"/>
            </a:endParaRPr>
          </a:p>
          <a:p>
            <a:pPr>
              <a:lnSpc>
                <a:spcPts val="6039"/>
              </a:lnSpc>
            </a:pPr>
            <a:endParaRPr lang="en-US" sz="3999" spc="-39">
              <a:solidFill>
                <a:srgbClr val="FEFDFE"/>
              </a:solidFill>
              <a:latin typeface="Open Sauce Bold Italics"/>
            </a:endParaRPr>
          </a:p>
          <a:p>
            <a:pPr>
              <a:lnSpc>
                <a:spcPts val="6039"/>
              </a:lnSpc>
            </a:pPr>
            <a:endParaRPr lang="en-US" sz="3999" spc="-39">
              <a:solidFill>
                <a:srgbClr val="FEFDFE"/>
              </a:solidFill>
              <a:latin typeface="Open Sauce Bold Italics"/>
            </a:endParaRPr>
          </a:p>
          <a:p>
            <a:pPr>
              <a:lnSpc>
                <a:spcPts val="6039"/>
              </a:lnSpc>
            </a:pPr>
            <a:endParaRPr lang="en-US" sz="3999" spc="-39">
              <a:solidFill>
                <a:srgbClr val="FEFDFE"/>
              </a:solidFill>
              <a:latin typeface="Open Sauce Bold Italics"/>
            </a:endParaRPr>
          </a:p>
        </p:txBody>
      </p:sp>
      <p:sp>
        <p:nvSpPr>
          <p:cNvPr id="3" name="TextBox 3"/>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1028700" y="714737"/>
            <a:ext cx="15608272" cy="10847070"/>
          </a:xfrm>
          <a:prstGeom prst="rect">
            <a:avLst/>
          </a:prstGeom>
        </p:spPr>
        <p:txBody>
          <a:bodyPr lIns="0" tIns="0" rIns="0" bIns="0" rtlCol="0" anchor="t">
            <a:spAutoFit/>
          </a:bodyPr>
          <a:lstStyle/>
          <a:p>
            <a:pPr>
              <a:lnSpc>
                <a:spcPts val="5039"/>
              </a:lnSpc>
            </a:pPr>
            <a:r>
              <a:rPr lang="en-US" sz="3999" spc="139">
                <a:solidFill>
                  <a:srgbClr val="FEFDFE"/>
                </a:solidFill>
                <a:latin typeface="Open Sauce Bold Italics"/>
              </a:rPr>
              <a:t>As he was walking along the Sea of Galilee, he saw two brothers, Simon (who is called Peter), and his brother Andrew. They were casting a net into the sea—for they were fishermen. “Follow me,” he told them, “and I will make you fish for people.” Immediately they left their nets and followed him. Going on from there, he saw two other brothers, James the son of Zebedee, and his brother John. They were in a boat with Zebedee their father, preparing their nets, and he called them. Immediately they left the boat and their father and followed him.</a:t>
            </a:r>
            <a:r>
              <a:rPr lang="en-US" sz="3999" spc="139">
                <a:solidFill>
                  <a:srgbClr val="FEFDFE"/>
                </a:solidFill>
                <a:latin typeface="Open Sauce Bold"/>
              </a:rPr>
              <a:t> </a:t>
            </a:r>
          </a:p>
          <a:p>
            <a:pPr>
              <a:lnSpc>
                <a:spcPts val="5039"/>
              </a:lnSpc>
            </a:pPr>
            <a:endParaRPr lang="en-US" sz="3999" spc="139">
              <a:solidFill>
                <a:srgbClr val="FEFDFE"/>
              </a:solidFill>
              <a:latin typeface="Open Sauce Bold"/>
            </a:endParaRPr>
          </a:p>
          <a:p>
            <a:pPr>
              <a:lnSpc>
                <a:spcPts val="5039"/>
              </a:lnSpc>
            </a:pPr>
            <a:r>
              <a:rPr lang="en-US" sz="3999" spc="139">
                <a:solidFill>
                  <a:srgbClr val="FEFDFE"/>
                </a:solidFill>
                <a:latin typeface="Open Sauce Bold"/>
              </a:rPr>
              <a:t>(MATTHEW 4:18–22, CSB)</a:t>
            </a:r>
          </a:p>
          <a:p>
            <a:pPr>
              <a:lnSpc>
                <a:spcPts val="5039"/>
              </a:lnSpc>
            </a:pPr>
            <a:endParaRPr lang="en-US" sz="3999" spc="139">
              <a:solidFill>
                <a:srgbClr val="FEFDFE"/>
              </a:solidFill>
              <a:latin typeface="Open Sauce Bold"/>
            </a:endParaRPr>
          </a:p>
          <a:p>
            <a:pPr>
              <a:lnSpc>
                <a:spcPts val="5039"/>
              </a:lnSpc>
            </a:pPr>
            <a:endParaRPr lang="en-US" sz="3999" spc="139">
              <a:solidFill>
                <a:srgbClr val="FEFDFE"/>
              </a:solidFill>
              <a:latin typeface="Open Sauce Bold"/>
            </a:endParaRPr>
          </a:p>
          <a:p>
            <a:pPr>
              <a:lnSpc>
                <a:spcPts val="5039"/>
              </a:lnSpc>
            </a:pPr>
            <a:endParaRPr lang="en-US" sz="3999" spc="139">
              <a:solidFill>
                <a:srgbClr val="FEFDFE"/>
              </a:solidFill>
              <a:latin typeface="Open Sauce Bold"/>
            </a:endParaRPr>
          </a:p>
        </p:txBody>
      </p:sp>
      <p:sp>
        <p:nvSpPr>
          <p:cNvPr id="3" name="Freeform 3"/>
          <p:cNvSpPr/>
          <p:nvPr/>
        </p:nvSpPr>
        <p:spPr>
          <a:xfrm>
            <a:off x="653189" y="743312"/>
            <a:ext cx="375511" cy="285388"/>
          </a:xfrm>
          <a:custGeom>
            <a:avLst/>
            <a:gdLst/>
            <a:ahLst/>
            <a:cxnLst/>
            <a:rect l="l" t="t" r="r" b="b"/>
            <a:pathLst>
              <a:path w="375511" h="285388">
                <a:moveTo>
                  <a:pt x="0" y="0"/>
                </a:moveTo>
                <a:lnTo>
                  <a:pt x="375511" y="0"/>
                </a:lnTo>
                <a:lnTo>
                  <a:pt x="375511" y="285388"/>
                </a:lnTo>
                <a:lnTo>
                  <a:pt x="0" y="2853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12179724" y="7758817"/>
            <a:ext cx="430633" cy="327281"/>
          </a:xfrm>
          <a:custGeom>
            <a:avLst/>
            <a:gdLst/>
            <a:ahLst/>
            <a:cxnLst/>
            <a:rect l="l" t="t" r="r" b="b"/>
            <a:pathLst>
              <a:path w="430633" h="327281">
                <a:moveTo>
                  <a:pt x="0" y="0"/>
                </a:moveTo>
                <a:lnTo>
                  <a:pt x="430633" y="0"/>
                </a:lnTo>
                <a:lnTo>
                  <a:pt x="430633" y="327281"/>
                </a:lnTo>
                <a:lnTo>
                  <a:pt x="0" y="3272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234929" y="3257931"/>
            <a:ext cx="17818142" cy="6000369"/>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8. Disciple-making demands we teach and mentor our children in biblical sexual ethics. </a:t>
            </a:r>
          </a:p>
          <a:p>
            <a:pPr>
              <a:lnSpc>
                <a:spcPts val="4757"/>
              </a:lnSpc>
            </a:pPr>
            <a:endParaRPr lang="en-US" sz="3899" spc="23">
              <a:solidFill>
                <a:srgbClr val="FEFDFE"/>
              </a:solidFill>
              <a:latin typeface="Open Sauce"/>
            </a:endParaRPr>
          </a:p>
          <a:p>
            <a:pPr algn="ctr">
              <a:lnSpc>
                <a:spcPts val="4757"/>
              </a:lnSpc>
            </a:pPr>
            <a:r>
              <a:rPr lang="en-US" sz="3899" spc="23">
                <a:solidFill>
                  <a:srgbClr val="FEFDFE"/>
                </a:solidFill>
                <a:latin typeface="Open Sauce Bold Italics"/>
              </a:rPr>
              <a:t>Pure: Why the Bible's Plan for Sexuality Isn't Outdated, Irrelevant, or Oppressive- </a:t>
            </a:r>
            <a:r>
              <a:rPr lang="en-US" sz="3899" spc="23">
                <a:solidFill>
                  <a:srgbClr val="FEFDFE"/>
                </a:solidFill>
                <a:latin typeface="Open Sauce Bold"/>
              </a:rPr>
              <a:t>Dean Inserra</a:t>
            </a:r>
          </a:p>
          <a:p>
            <a:pPr>
              <a:lnSpc>
                <a:spcPts val="4757"/>
              </a:lnSpc>
            </a:pPr>
            <a:endParaRPr lang="en-US" sz="3899" spc="23">
              <a:solidFill>
                <a:srgbClr val="FEFDFE"/>
              </a:solidFill>
              <a:latin typeface="Open Sauce Bold"/>
            </a:endParaRPr>
          </a:p>
          <a:p>
            <a:pPr algn="ctr">
              <a:lnSpc>
                <a:spcPts val="4757"/>
              </a:lnSpc>
            </a:pPr>
            <a:r>
              <a:rPr lang="en-US" sz="3899" spc="23">
                <a:solidFill>
                  <a:srgbClr val="FEFDFE"/>
                </a:solidFill>
                <a:latin typeface="Open Sauce Bold Italics"/>
              </a:rPr>
              <a:t>The Death of Porn: Men of Integrity Building a World of Nobility-</a:t>
            </a:r>
            <a:r>
              <a:rPr lang="en-US" sz="3899" spc="23">
                <a:solidFill>
                  <a:srgbClr val="FEFDFE"/>
                </a:solidFill>
                <a:latin typeface="Open Sauce Bold"/>
              </a:rPr>
              <a:t> Ray Ortland</a:t>
            </a:r>
          </a:p>
          <a:p>
            <a:pPr>
              <a:lnSpc>
                <a:spcPts val="4757"/>
              </a:lnSpc>
            </a:pPr>
            <a:endParaRPr lang="en-US" sz="3899" spc="23">
              <a:solidFill>
                <a:srgbClr val="FEFDFE"/>
              </a:solidFill>
              <a:latin typeface="Open Sauce Bold"/>
            </a:endParaRPr>
          </a:p>
          <a:p>
            <a:pPr>
              <a:lnSpc>
                <a:spcPts val="4757"/>
              </a:lnSpc>
            </a:pPr>
            <a:endParaRPr lang="en-US" sz="3899" spc="23">
              <a:solidFill>
                <a:srgbClr val="FEFDFE"/>
              </a:solidFill>
              <a:latin typeface="Open Sauce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234929" y="3493086"/>
            <a:ext cx="17818142" cy="4200144"/>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9. Disciple-making demands we teach and mentor our sons in biblical manhood that is </a:t>
            </a:r>
            <a:r>
              <a:rPr lang="en-US" sz="3899" spc="23">
                <a:solidFill>
                  <a:srgbClr val="FEFDFE"/>
                </a:solidFill>
                <a:latin typeface="Open Sauce Bold"/>
              </a:rPr>
              <a:t>rooted</a:t>
            </a:r>
            <a:r>
              <a:rPr lang="en-US" sz="3899" spc="23">
                <a:solidFill>
                  <a:srgbClr val="FEFDFE"/>
                </a:solidFill>
                <a:latin typeface="Open Sauce"/>
              </a:rPr>
              <a:t> in Christlikeness. </a:t>
            </a: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a:t>
            </a:r>
            <a:r>
              <a:rPr lang="en-US" sz="3899" spc="23">
                <a:solidFill>
                  <a:srgbClr val="FEFDFE"/>
                </a:solidFill>
                <a:latin typeface="Open Sauce Italics"/>
              </a:rPr>
              <a:t>I have been crucified with Christ, and I no longer live, but Christ lives in me. The life I now live in the body, I live by faith in the Son of God, who loved me and gave himself for me.</a:t>
            </a:r>
            <a:r>
              <a:rPr lang="en-US" sz="3899" spc="23">
                <a:solidFill>
                  <a:srgbClr val="FEFDFE"/>
                </a:solidFill>
                <a:latin typeface="Open Sauce"/>
              </a:rPr>
              <a:t>” (Galatians 2:20, CSB)</a:t>
            </a:r>
          </a:p>
          <a:p>
            <a:pPr>
              <a:lnSpc>
                <a:spcPts val="4757"/>
              </a:lnSpc>
            </a:pPr>
            <a:endParaRPr lang="en-US" sz="3899" spc="23">
              <a:solidFill>
                <a:srgbClr val="FEFDFE"/>
              </a:solidFill>
              <a:latin typeface="Open Sauc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234929" y="3493086"/>
            <a:ext cx="17818142" cy="4200144"/>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“If, then, there is any encouragement in Christ, if any consolation of love, if any fellowship with the Spirit, if any affection and mercy, make my joy complete by thinking the same way, having the same love, united in spirit, intent on one purpose. Do nothing out of selfish ambition or conceit, but in humility consider others as more important than yourselves. Everyone should look not to his own interests, but rather to the interests of others. Adopt the same attitude as that of Christ Jesus,” (Philippians 2:1–5, CSB)</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
        <p:nvSpPr>
          <p:cNvPr id="3" name="TextBox 3"/>
          <p:cNvSpPr txBox="1"/>
          <p:nvPr/>
        </p:nvSpPr>
        <p:spPr>
          <a:xfrm>
            <a:off x="234929" y="2728343"/>
            <a:ext cx="17818142" cy="8838819"/>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10. Follow Jesus and disciple your children, by saying, “Be like </a:t>
            </a:r>
            <a:r>
              <a:rPr lang="en-US" sz="3899" spc="23">
                <a:solidFill>
                  <a:srgbClr val="FEFDFE"/>
                </a:solidFill>
                <a:latin typeface="Open Sauce Bold"/>
              </a:rPr>
              <a:t>me</a:t>
            </a:r>
            <a:r>
              <a:rPr lang="en-US" sz="3899" spc="23">
                <a:solidFill>
                  <a:srgbClr val="FEFDFE"/>
                </a:solidFill>
                <a:latin typeface="Open Sauce"/>
              </a:rPr>
              <a:t> I am like </a:t>
            </a:r>
            <a:r>
              <a:rPr lang="en-US" sz="3899" spc="23">
                <a:solidFill>
                  <a:srgbClr val="FEFDFE"/>
                </a:solidFill>
                <a:latin typeface="Open Sauce Bold"/>
              </a:rPr>
              <a:t>Christ.</a:t>
            </a:r>
            <a:r>
              <a:rPr lang="en-US" sz="3899" spc="23">
                <a:solidFill>
                  <a:srgbClr val="FEFDFE"/>
                </a:solidFill>
                <a:latin typeface="Open Sauce"/>
              </a:rPr>
              <a:t>”</a:t>
            </a:r>
          </a:p>
          <a:p>
            <a:pPr>
              <a:lnSpc>
                <a:spcPts val="4757"/>
              </a:lnSpc>
            </a:pPr>
            <a:endParaRPr lang="en-US" sz="3899" spc="23">
              <a:solidFill>
                <a:srgbClr val="FEFDFE"/>
              </a:solidFill>
              <a:latin typeface="Open Sauce"/>
            </a:endParaRPr>
          </a:p>
          <a:p>
            <a:pPr marL="734058" lvl="1" indent="-367029">
              <a:lnSpc>
                <a:spcPts val="4147"/>
              </a:lnSpc>
              <a:buFont typeface="Arial"/>
              <a:buChar char="•"/>
            </a:pPr>
            <a:r>
              <a:rPr lang="en-US" sz="3399" spc="20">
                <a:solidFill>
                  <a:srgbClr val="FEFDFE"/>
                </a:solidFill>
                <a:latin typeface="Open Sauce"/>
              </a:rPr>
              <a:t> “Go, therefore, and make disciples of all nations, baptizing them in the name of the Father and of the Son and of the Holy Spirit, 20 teaching them to observe everything I have commanded you. And remember, I am with you always, to the end of the age.” </a:t>
            </a:r>
            <a:r>
              <a:rPr lang="en-US" sz="3399" spc="20">
                <a:solidFill>
                  <a:srgbClr val="FEFDFE"/>
                </a:solidFill>
                <a:latin typeface="Open Sauce Bold"/>
              </a:rPr>
              <a:t>(Matthew 28:19–20, CSB)</a:t>
            </a:r>
          </a:p>
          <a:p>
            <a:pPr>
              <a:lnSpc>
                <a:spcPts val="4147"/>
              </a:lnSpc>
            </a:pPr>
            <a:endParaRPr lang="en-US" sz="3399" spc="20">
              <a:solidFill>
                <a:srgbClr val="FEFDFE"/>
              </a:solidFill>
              <a:latin typeface="Open Sauce Bold"/>
            </a:endParaRPr>
          </a:p>
          <a:p>
            <a:pPr marL="734058" lvl="1" indent="-367029">
              <a:lnSpc>
                <a:spcPts val="4147"/>
              </a:lnSpc>
              <a:buFont typeface="Arial"/>
              <a:buChar char="•"/>
            </a:pPr>
            <a:r>
              <a:rPr lang="en-US" sz="3399" spc="20">
                <a:solidFill>
                  <a:srgbClr val="FEFDFE"/>
                </a:solidFill>
                <a:latin typeface="Open Sauce"/>
              </a:rPr>
              <a:t>“For you may have countless instructors in Christ, but you don’t have many fathers. For I became your father in Christ Jesus through the gospel. Therefore I urge you to imitate me.” </a:t>
            </a:r>
            <a:r>
              <a:rPr lang="en-US" sz="3399" spc="20">
                <a:solidFill>
                  <a:srgbClr val="FEFDFE"/>
                </a:solidFill>
                <a:latin typeface="Open Sauce Bold"/>
              </a:rPr>
              <a:t>(1 Corinthians 4:15–17, CSB)</a:t>
            </a:r>
          </a:p>
          <a:p>
            <a:pPr>
              <a:lnSpc>
                <a:spcPts val="4147"/>
              </a:lnSpc>
            </a:pPr>
            <a:endParaRPr lang="en-US" sz="3399" spc="20">
              <a:solidFill>
                <a:srgbClr val="FEFDFE"/>
              </a:solidFill>
              <a:latin typeface="Open Sauce Bold"/>
            </a:endParaRPr>
          </a:p>
          <a:p>
            <a:pPr>
              <a:lnSpc>
                <a:spcPts val="4147"/>
              </a:lnSpc>
            </a:pPr>
            <a:endParaRPr lang="en-US" sz="3399" spc="20">
              <a:solidFill>
                <a:srgbClr val="FEFDFE"/>
              </a:solidFill>
              <a:latin typeface="Open Sauce Bold"/>
            </a:endParaRPr>
          </a:p>
          <a:p>
            <a:pPr>
              <a:lnSpc>
                <a:spcPts val="4757"/>
              </a:lnSpc>
            </a:pPr>
            <a:endParaRPr lang="en-US" sz="3399" spc="20">
              <a:solidFill>
                <a:srgbClr val="FEFDFE"/>
              </a:solidFill>
              <a:latin typeface="Open Sauce Bold"/>
            </a:endParaRPr>
          </a:p>
          <a:p>
            <a:pPr>
              <a:lnSpc>
                <a:spcPts val="4757"/>
              </a:lnSpc>
            </a:pPr>
            <a:endParaRPr lang="en-US" sz="3399" spc="20">
              <a:solidFill>
                <a:srgbClr val="FEFDFE"/>
              </a:solidFill>
              <a:latin typeface="Open Sauce Bold"/>
            </a:endParaRPr>
          </a:p>
          <a:p>
            <a:pPr>
              <a:lnSpc>
                <a:spcPts val="4757"/>
              </a:lnSpc>
            </a:pPr>
            <a:endParaRPr lang="en-US" sz="3399" spc="20">
              <a:solidFill>
                <a:srgbClr val="FEFDFE"/>
              </a:solidFill>
              <a:latin typeface="Open Sauce 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0" y="2617334"/>
            <a:ext cx="17818142" cy="8924544"/>
          </a:xfrm>
          <a:prstGeom prst="rect">
            <a:avLst/>
          </a:prstGeom>
        </p:spPr>
        <p:txBody>
          <a:bodyPr lIns="0" tIns="0" rIns="0" bIns="0" rtlCol="0" anchor="t">
            <a:spAutoFit/>
          </a:bodyPr>
          <a:lstStyle/>
          <a:p>
            <a:pPr>
              <a:lnSpc>
                <a:spcPts val="4757"/>
              </a:lnSpc>
            </a:pPr>
            <a:endParaRPr/>
          </a:p>
          <a:p>
            <a:pPr>
              <a:lnSpc>
                <a:spcPts val="4757"/>
              </a:lnSpc>
            </a:pPr>
            <a:endParaRPr/>
          </a:p>
          <a:p>
            <a:pPr marL="842005" lvl="1" indent="-421003">
              <a:lnSpc>
                <a:spcPts val="4757"/>
              </a:lnSpc>
              <a:buFont typeface="Arial"/>
              <a:buChar char="•"/>
            </a:pPr>
            <a:r>
              <a:rPr lang="en-US" sz="3899" spc="23">
                <a:solidFill>
                  <a:srgbClr val="FEFDFE"/>
                </a:solidFill>
                <a:latin typeface="Open Sauce"/>
              </a:rPr>
              <a:t>“Imitate me, as I also imitate Christ.” </a:t>
            </a:r>
            <a:r>
              <a:rPr lang="en-US" sz="3899" spc="23">
                <a:solidFill>
                  <a:srgbClr val="FEFDFE"/>
                </a:solidFill>
                <a:latin typeface="Open Sauce Bold"/>
              </a:rPr>
              <a:t>(1 Corinthians 11:1, CSB)</a:t>
            </a:r>
          </a:p>
          <a:p>
            <a:pPr>
              <a:lnSpc>
                <a:spcPts val="4757"/>
              </a:lnSpc>
            </a:pPr>
            <a:endParaRPr lang="en-US" sz="3899" spc="23">
              <a:solidFill>
                <a:srgbClr val="FEFDFE"/>
              </a:solidFill>
              <a:latin typeface="Open Sauce Bold"/>
            </a:endParaRPr>
          </a:p>
          <a:p>
            <a:pPr marL="842005" lvl="1" indent="-421003">
              <a:lnSpc>
                <a:spcPts val="4757"/>
              </a:lnSpc>
              <a:buFont typeface="Arial"/>
              <a:buChar char="•"/>
            </a:pPr>
            <a:r>
              <a:rPr lang="en-US" sz="3899" spc="23">
                <a:solidFill>
                  <a:srgbClr val="FEFDFE"/>
                </a:solidFill>
                <a:latin typeface="Open Sauce"/>
              </a:rPr>
              <a:t>“Join in imitating me, brothers and sisters, and pay careful attention to those who live according to the example you have in us.”</a:t>
            </a:r>
            <a:r>
              <a:rPr lang="en-US" sz="3899" spc="23">
                <a:solidFill>
                  <a:srgbClr val="FEFDFE"/>
                </a:solidFill>
                <a:latin typeface="Open Sauce Bold"/>
              </a:rPr>
              <a:t> (Philippians 3:17, CSB)</a:t>
            </a:r>
          </a:p>
          <a:p>
            <a:pPr>
              <a:lnSpc>
                <a:spcPts val="4757"/>
              </a:lnSpc>
            </a:pPr>
            <a:endParaRPr lang="en-US" sz="3899" spc="23">
              <a:solidFill>
                <a:srgbClr val="FEFDFE"/>
              </a:solidFill>
              <a:latin typeface="Open Sauce Bold"/>
            </a:endParaRPr>
          </a:p>
          <a:p>
            <a:pPr marL="842005" lvl="1" indent="-421003">
              <a:lnSpc>
                <a:spcPts val="4757"/>
              </a:lnSpc>
              <a:buFont typeface="Arial"/>
              <a:buChar char="•"/>
            </a:pPr>
            <a:r>
              <a:rPr lang="en-US" sz="3899" spc="23">
                <a:solidFill>
                  <a:srgbClr val="FEFDFE"/>
                </a:solidFill>
                <a:latin typeface="Open Sauce"/>
              </a:rPr>
              <a:t>“Do what you have learned and received and heard from me, and seen in me, and the God of peace will be with you.” </a:t>
            </a:r>
            <a:r>
              <a:rPr lang="en-US" sz="3899" spc="23">
                <a:solidFill>
                  <a:srgbClr val="FEFDFE"/>
                </a:solidFill>
                <a:latin typeface="Open Sauce Bold"/>
              </a:rPr>
              <a:t>(Philippians 4:9, CSB)</a:t>
            </a:r>
          </a:p>
          <a:p>
            <a:pPr>
              <a:lnSpc>
                <a:spcPts val="4147"/>
              </a:lnSpc>
            </a:pPr>
            <a:endParaRPr lang="en-US" sz="3899" spc="23">
              <a:solidFill>
                <a:srgbClr val="FEFDFE"/>
              </a:solidFill>
              <a:latin typeface="Open Sauce Bold"/>
            </a:endParaRPr>
          </a:p>
          <a:p>
            <a:pPr>
              <a:lnSpc>
                <a:spcPts val="4757"/>
              </a:lnSpc>
            </a:pPr>
            <a:endParaRPr lang="en-US" sz="3899" spc="23">
              <a:solidFill>
                <a:srgbClr val="FEFDFE"/>
              </a:solidFill>
              <a:latin typeface="Open Sauce Bold"/>
            </a:endParaRPr>
          </a:p>
          <a:p>
            <a:pPr>
              <a:lnSpc>
                <a:spcPts val="4757"/>
              </a:lnSpc>
            </a:pPr>
            <a:endParaRPr lang="en-US" sz="3899" spc="23">
              <a:solidFill>
                <a:srgbClr val="FEFDFE"/>
              </a:solidFill>
              <a:latin typeface="Open Sauce Bold"/>
            </a:endParaRPr>
          </a:p>
          <a:p>
            <a:pPr>
              <a:lnSpc>
                <a:spcPts val="4757"/>
              </a:lnSpc>
            </a:pPr>
            <a:endParaRPr lang="en-US" sz="3899" spc="23">
              <a:solidFill>
                <a:srgbClr val="FEFDFE"/>
              </a:solidFill>
              <a:latin typeface="Open Sauce Bold"/>
            </a:endParaRPr>
          </a:p>
        </p:txBody>
      </p:sp>
      <p:sp>
        <p:nvSpPr>
          <p:cNvPr id="3" name="TextBox 3"/>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0" y="2517711"/>
            <a:ext cx="17818142" cy="9046845"/>
          </a:xfrm>
          <a:prstGeom prst="rect">
            <a:avLst/>
          </a:prstGeom>
        </p:spPr>
        <p:txBody>
          <a:bodyPr lIns="0" tIns="0" rIns="0" bIns="0" rtlCol="0" anchor="t">
            <a:spAutoFit/>
          </a:bodyPr>
          <a:lstStyle/>
          <a:p>
            <a:pPr>
              <a:lnSpc>
                <a:spcPts val="5489"/>
              </a:lnSpc>
            </a:pPr>
            <a:endParaRPr/>
          </a:p>
          <a:p>
            <a:pPr>
              <a:lnSpc>
                <a:spcPts val="5489"/>
              </a:lnSpc>
            </a:pPr>
            <a:endParaRPr/>
          </a:p>
          <a:p>
            <a:pPr marL="863595" lvl="1" indent="-431797">
              <a:lnSpc>
                <a:spcPts val="4879"/>
              </a:lnSpc>
              <a:buFont typeface="Arial"/>
              <a:buChar char="•"/>
            </a:pPr>
            <a:r>
              <a:rPr lang="en-US" sz="3999" spc="23">
                <a:solidFill>
                  <a:srgbClr val="FEFDFE"/>
                </a:solidFill>
                <a:latin typeface="Open Sauce"/>
              </a:rPr>
              <a:t>“For you yourselves know how you should imitate us…..but we did it to make ourselves an example to you so that you would imitate us.” </a:t>
            </a:r>
            <a:r>
              <a:rPr lang="en-US" sz="3999" spc="23">
                <a:solidFill>
                  <a:srgbClr val="FEFDFE"/>
                </a:solidFill>
                <a:latin typeface="Open Sauce Bold"/>
              </a:rPr>
              <a:t>(2Thessalonians 3:7–9, CSB)</a:t>
            </a:r>
          </a:p>
          <a:p>
            <a:pPr>
              <a:lnSpc>
                <a:spcPts val="4879"/>
              </a:lnSpc>
            </a:pPr>
            <a:endParaRPr lang="en-US" sz="3999" spc="23">
              <a:solidFill>
                <a:srgbClr val="FEFDFE"/>
              </a:solidFill>
              <a:latin typeface="Open Sauce Bold"/>
            </a:endParaRPr>
          </a:p>
          <a:p>
            <a:pPr marL="863595" lvl="1" indent="-431797">
              <a:lnSpc>
                <a:spcPts val="4879"/>
              </a:lnSpc>
              <a:buFont typeface="Arial"/>
              <a:buChar char="•"/>
            </a:pPr>
            <a:r>
              <a:rPr lang="en-US" sz="3999" spc="23">
                <a:solidFill>
                  <a:srgbClr val="FEFDFE"/>
                </a:solidFill>
                <a:latin typeface="Open Sauce"/>
              </a:rPr>
              <a:t>“But you have followed my teaching, conduct, purpose, faith, patience, love, and endurance, along with the persecutions and sufferings …. </a:t>
            </a:r>
            <a:r>
              <a:rPr lang="en-US" sz="3999" spc="23">
                <a:solidFill>
                  <a:srgbClr val="FEFDFE"/>
                </a:solidFill>
                <a:latin typeface="Open Sauce Bold"/>
              </a:rPr>
              <a:t>(2Timothy 3:10–11, CSB)</a:t>
            </a:r>
          </a:p>
          <a:p>
            <a:pPr>
              <a:lnSpc>
                <a:spcPts val="4879"/>
              </a:lnSpc>
            </a:pPr>
            <a:endParaRPr lang="en-US" sz="3999" spc="23">
              <a:solidFill>
                <a:srgbClr val="FEFDFE"/>
              </a:solidFill>
              <a:latin typeface="Open Sauce Bold"/>
            </a:endParaRPr>
          </a:p>
          <a:p>
            <a:pPr>
              <a:lnSpc>
                <a:spcPts val="4879"/>
              </a:lnSpc>
            </a:pPr>
            <a:endParaRPr lang="en-US" sz="3999" spc="23">
              <a:solidFill>
                <a:srgbClr val="FEFDFE"/>
              </a:solidFill>
              <a:latin typeface="Open Sauce Bold"/>
            </a:endParaRPr>
          </a:p>
          <a:p>
            <a:pPr>
              <a:lnSpc>
                <a:spcPts val="5489"/>
              </a:lnSpc>
            </a:pPr>
            <a:endParaRPr lang="en-US" sz="3999" spc="23">
              <a:solidFill>
                <a:srgbClr val="FEFDFE"/>
              </a:solidFill>
              <a:latin typeface="Open Sauce Bold"/>
            </a:endParaRPr>
          </a:p>
          <a:p>
            <a:pPr>
              <a:lnSpc>
                <a:spcPts val="5489"/>
              </a:lnSpc>
            </a:pPr>
            <a:endParaRPr lang="en-US" sz="3999" spc="23">
              <a:solidFill>
                <a:srgbClr val="FEFDFE"/>
              </a:solidFill>
              <a:latin typeface="Open Sauce Bold"/>
            </a:endParaRPr>
          </a:p>
          <a:p>
            <a:pPr>
              <a:lnSpc>
                <a:spcPts val="5489"/>
              </a:lnSpc>
            </a:pPr>
            <a:endParaRPr lang="en-US" sz="3999" spc="23">
              <a:solidFill>
                <a:srgbClr val="FEFDFE"/>
              </a:solidFill>
              <a:latin typeface="Open Sauce Bold"/>
            </a:endParaRPr>
          </a:p>
        </p:txBody>
      </p:sp>
      <p:sp>
        <p:nvSpPr>
          <p:cNvPr id="3" name="TextBox 3"/>
          <p:cNvSpPr txBox="1"/>
          <p:nvPr/>
        </p:nvSpPr>
        <p:spPr>
          <a:xfrm>
            <a:off x="469858" y="576580"/>
            <a:ext cx="18157257" cy="189484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10 REALITIES FOR DISCIPLING OUR FAMILIES WELL: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1404211" y="2996536"/>
            <a:ext cx="15608272" cy="5708015"/>
          </a:xfrm>
          <a:prstGeom prst="rect">
            <a:avLst/>
          </a:prstGeom>
        </p:spPr>
        <p:txBody>
          <a:bodyPr lIns="0" tIns="0" rIns="0" bIns="0" rtlCol="0" anchor="t">
            <a:spAutoFit/>
          </a:bodyPr>
          <a:lstStyle/>
          <a:p>
            <a:pPr algn="ctr">
              <a:lnSpc>
                <a:spcPts val="10569"/>
              </a:lnSpc>
            </a:pPr>
            <a:r>
              <a:rPr lang="en-US" sz="6999" spc="-69">
                <a:solidFill>
                  <a:srgbClr val="FEFDFE"/>
                </a:solidFill>
                <a:latin typeface="Open Sauce Bold Italics"/>
              </a:rPr>
              <a:t>YOU REPRODUCE WHO YOU ARE, NOT WHO YOU WANT TO BE!</a:t>
            </a:r>
          </a:p>
          <a:p>
            <a:pPr>
              <a:lnSpc>
                <a:spcPts val="6039"/>
              </a:lnSpc>
            </a:pPr>
            <a:endParaRPr lang="en-US" sz="6999" spc="-69">
              <a:solidFill>
                <a:srgbClr val="FEFDFE"/>
              </a:solidFill>
              <a:latin typeface="Open Sauce Bold Italics"/>
            </a:endParaRPr>
          </a:p>
          <a:p>
            <a:pPr>
              <a:lnSpc>
                <a:spcPts val="6039"/>
              </a:lnSpc>
            </a:pPr>
            <a:endParaRPr lang="en-US" sz="6999" spc="-69">
              <a:solidFill>
                <a:srgbClr val="FEFDFE"/>
              </a:solidFill>
              <a:latin typeface="Open Sauce Bold Italics"/>
            </a:endParaRPr>
          </a:p>
          <a:p>
            <a:pPr>
              <a:lnSpc>
                <a:spcPts val="6039"/>
              </a:lnSpc>
            </a:pPr>
            <a:endParaRPr lang="en-US" sz="6999" spc="-69">
              <a:solidFill>
                <a:srgbClr val="FEFDFE"/>
              </a:solidFill>
              <a:latin typeface="Open Sauce Bold Italics"/>
            </a:endParaRPr>
          </a:p>
          <a:p>
            <a:pPr>
              <a:lnSpc>
                <a:spcPts val="6039"/>
              </a:lnSpc>
            </a:pPr>
            <a:endParaRPr lang="en-US" sz="6999" spc="-69">
              <a:solidFill>
                <a:srgbClr val="FEFDFE"/>
              </a:solidFill>
              <a:latin typeface="Open Sauce Bold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1174035" y="2220885"/>
            <a:ext cx="15608272" cy="6200775"/>
          </a:xfrm>
          <a:prstGeom prst="rect">
            <a:avLst/>
          </a:prstGeom>
        </p:spPr>
        <p:txBody>
          <a:bodyPr lIns="0" tIns="0" rIns="0" bIns="0" rtlCol="0" anchor="t">
            <a:spAutoFit/>
          </a:bodyPr>
          <a:lstStyle/>
          <a:p>
            <a:pPr>
              <a:lnSpc>
                <a:spcPts val="4799"/>
              </a:lnSpc>
            </a:pPr>
            <a:endParaRPr/>
          </a:p>
          <a:p>
            <a:pPr>
              <a:lnSpc>
                <a:spcPts val="4959"/>
              </a:lnSpc>
            </a:pPr>
            <a:r>
              <a:rPr lang="en-US" sz="3999" spc="-39">
                <a:solidFill>
                  <a:srgbClr val="FEFDFE"/>
                </a:solidFill>
                <a:latin typeface="Open Sauce Bold Italics"/>
              </a:rPr>
              <a:t>Go, therefore, and make disciples of all nations, baptizing them in the name of the Father and of the Son and of the Holy Spirit, teaching them to observe everything I have commanded you. And remember, I am with you always, to the end of the age.</a:t>
            </a:r>
          </a:p>
          <a:p>
            <a:pPr>
              <a:lnSpc>
                <a:spcPts val="4959"/>
              </a:lnSpc>
            </a:pPr>
            <a:endParaRPr lang="en-US" sz="3999" spc="-39">
              <a:solidFill>
                <a:srgbClr val="FEFDFE"/>
              </a:solidFill>
              <a:latin typeface="Open Sauce Bold Italics"/>
            </a:endParaRPr>
          </a:p>
          <a:p>
            <a:pPr>
              <a:lnSpc>
                <a:spcPts val="4959"/>
              </a:lnSpc>
            </a:pPr>
            <a:r>
              <a:rPr lang="en-US" sz="3999" spc="-39">
                <a:solidFill>
                  <a:srgbClr val="FEFDFE"/>
                </a:solidFill>
                <a:latin typeface="Open Sauce Bold Italics"/>
              </a:rPr>
              <a:t>(MATTHEW 28:19–20, CSB)</a:t>
            </a:r>
          </a:p>
          <a:p>
            <a:pPr>
              <a:lnSpc>
                <a:spcPts val="4799"/>
              </a:lnSpc>
            </a:pPr>
            <a:endParaRPr lang="en-US" sz="3999" spc="-39">
              <a:solidFill>
                <a:srgbClr val="FEFDFE"/>
              </a:solidFill>
              <a:latin typeface="Open Sauce Bold Italics"/>
            </a:endParaRPr>
          </a:p>
          <a:p>
            <a:pPr>
              <a:lnSpc>
                <a:spcPts val="4799"/>
              </a:lnSpc>
            </a:pPr>
            <a:endParaRPr lang="en-US" sz="3999" spc="-39">
              <a:solidFill>
                <a:srgbClr val="FEFDFE"/>
              </a:solidFill>
              <a:latin typeface="Open Sauce Bold Italics"/>
            </a:endParaRPr>
          </a:p>
        </p:txBody>
      </p:sp>
      <p:sp>
        <p:nvSpPr>
          <p:cNvPr id="3" name="Freeform 3"/>
          <p:cNvSpPr/>
          <p:nvPr/>
        </p:nvSpPr>
        <p:spPr>
          <a:xfrm>
            <a:off x="798524" y="2874893"/>
            <a:ext cx="375511" cy="285388"/>
          </a:xfrm>
          <a:custGeom>
            <a:avLst/>
            <a:gdLst/>
            <a:ahLst/>
            <a:cxnLst/>
            <a:rect l="l" t="t" r="r" b="b"/>
            <a:pathLst>
              <a:path w="375511" h="285388">
                <a:moveTo>
                  <a:pt x="0" y="0"/>
                </a:moveTo>
                <a:lnTo>
                  <a:pt x="375511" y="0"/>
                </a:lnTo>
                <a:lnTo>
                  <a:pt x="375511" y="285388"/>
                </a:lnTo>
                <a:lnTo>
                  <a:pt x="0" y="2853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0800000">
            <a:off x="13851078" y="5337280"/>
            <a:ext cx="430633" cy="327281"/>
          </a:xfrm>
          <a:custGeom>
            <a:avLst/>
            <a:gdLst/>
            <a:ahLst/>
            <a:cxnLst/>
            <a:rect l="l" t="t" r="r" b="b"/>
            <a:pathLst>
              <a:path w="430633" h="327281">
                <a:moveTo>
                  <a:pt x="0" y="0"/>
                </a:moveTo>
                <a:lnTo>
                  <a:pt x="430633" y="0"/>
                </a:lnTo>
                <a:lnTo>
                  <a:pt x="430633" y="327281"/>
                </a:lnTo>
                <a:lnTo>
                  <a:pt x="0" y="3272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04487" y="3260725"/>
            <a:ext cx="17479027" cy="3822700"/>
          </a:xfrm>
          <a:prstGeom prst="rect">
            <a:avLst/>
          </a:prstGeom>
        </p:spPr>
        <p:txBody>
          <a:bodyPr lIns="0" tIns="0" rIns="0" bIns="0" rtlCol="0" anchor="t">
            <a:spAutoFit/>
          </a:bodyPr>
          <a:lstStyle/>
          <a:p>
            <a:pPr marL="0" lvl="0" indent="0">
              <a:lnSpc>
                <a:spcPts val="6050"/>
              </a:lnSpc>
            </a:pPr>
            <a:r>
              <a:rPr lang="en-US" sz="5500">
                <a:solidFill>
                  <a:srgbClr val="FEFDFE"/>
                </a:solidFill>
                <a:latin typeface="Open Sauce Heavy"/>
              </a:rPr>
              <a:t>BACKGROUND: </a:t>
            </a:r>
            <a:r>
              <a:rPr lang="en-US" sz="5500">
                <a:solidFill>
                  <a:srgbClr val="FEFDFE"/>
                </a:solidFill>
                <a:latin typeface="Open Sauce"/>
              </a:rPr>
              <a:t>AFTER A PUBLIC BAPTISM BY JOHN THE BAPTIST AND SPIRITUAL WARFARE WITH SATAN (TEMPTATION); JESUS GOES ON MISSION BY CALLING THE FIRST DISCIPLES AND MODELING BIBLICAL DISCIPLESHIP.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685984"/>
            <a:ext cx="18157257" cy="1894840"/>
          </a:xfrm>
          <a:prstGeom prst="rect">
            <a:avLst/>
          </a:prstGeom>
        </p:spPr>
        <p:txBody>
          <a:bodyPr lIns="0" tIns="0" rIns="0" bIns="0" rtlCol="0" anchor="t">
            <a:spAutoFit/>
          </a:bodyPr>
          <a:lstStyle/>
          <a:p>
            <a:pPr>
              <a:lnSpc>
                <a:spcPts val="7369"/>
              </a:lnSpc>
            </a:pPr>
            <a:r>
              <a:rPr lang="en-US" sz="6699">
                <a:solidFill>
                  <a:srgbClr val="FEFDFE"/>
                </a:solidFill>
                <a:latin typeface="Open Sauce Heavy"/>
              </a:rPr>
              <a:t>I. THE DEFINITION OF A DISCIPLE.</a:t>
            </a:r>
          </a:p>
          <a:p>
            <a:pPr marL="0" lvl="0" indent="0">
              <a:lnSpc>
                <a:spcPts val="7369"/>
              </a:lnSpc>
            </a:pPr>
            <a:endParaRPr lang="en-US" sz="6699">
              <a:solidFill>
                <a:srgbClr val="FEFDFE"/>
              </a:solidFill>
              <a:latin typeface="Open Sauce Heavy"/>
            </a:endParaRPr>
          </a:p>
        </p:txBody>
      </p:sp>
      <p:sp>
        <p:nvSpPr>
          <p:cNvPr id="3" name="TextBox 3"/>
          <p:cNvSpPr txBox="1"/>
          <p:nvPr/>
        </p:nvSpPr>
        <p:spPr>
          <a:xfrm>
            <a:off x="469858" y="2195379"/>
            <a:ext cx="16916680" cy="8400669"/>
          </a:xfrm>
          <a:prstGeom prst="rect">
            <a:avLst/>
          </a:prstGeom>
        </p:spPr>
        <p:txBody>
          <a:bodyPr lIns="0" tIns="0" rIns="0" bIns="0" rtlCol="0" anchor="t">
            <a:spAutoFit/>
          </a:bodyPr>
          <a:lstStyle/>
          <a:p>
            <a:pPr>
              <a:lnSpc>
                <a:spcPts val="4757"/>
              </a:lnSpc>
            </a:pPr>
            <a:endParaRPr/>
          </a:p>
          <a:p>
            <a:pPr>
              <a:lnSpc>
                <a:spcPts val="4757"/>
              </a:lnSpc>
            </a:pPr>
            <a:r>
              <a:rPr lang="en-US" sz="3899" spc="23">
                <a:solidFill>
                  <a:srgbClr val="FEFDFE"/>
                </a:solidFill>
                <a:latin typeface="Open Sauce Bold"/>
              </a:rPr>
              <a:t>What is disciple-making?</a:t>
            </a:r>
          </a:p>
          <a:p>
            <a:pPr>
              <a:lnSpc>
                <a:spcPts val="4757"/>
              </a:lnSpc>
            </a:pPr>
            <a:endParaRPr lang="en-US" sz="3899" spc="23">
              <a:solidFill>
                <a:srgbClr val="FEFDFE"/>
              </a:solidFill>
              <a:latin typeface="Open Sauce Bold"/>
            </a:endParaRPr>
          </a:p>
          <a:p>
            <a:pPr>
              <a:lnSpc>
                <a:spcPts val="4757"/>
              </a:lnSpc>
            </a:pPr>
            <a:r>
              <a:rPr lang="en-US" sz="3899" spc="23">
                <a:solidFill>
                  <a:srgbClr val="FEFDFE"/>
                </a:solidFill>
                <a:latin typeface="Open Sauce"/>
              </a:rPr>
              <a:t>1. Greek definition of a Disciple-to be a follower of someone, in the sense of adhering to the teachings or instructions of a leader and in </a:t>
            </a: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2. Jim Putman</a:t>
            </a:r>
            <a:r>
              <a:rPr lang="en-US" sz="3899" spc="23">
                <a:solidFill>
                  <a:srgbClr val="FEFDFE"/>
                </a:solidFill>
                <a:latin typeface="Open Sauce Bold"/>
              </a:rPr>
              <a:t> - </a:t>
            </a:r>
            <a:r>
              <a:rPr lang="en-US" sz="3899" spc="23">
                <a:solidFill>
                  <a:srgbClr val="FEFDFE"/>
                </a:solidFill>
                <a:latin typeface="Open Sauce"/>
              </a:rPr>
              <a:t>a disciple is a person who </a:t>
            </a:r>
            <a:r>
              <a:rPr lang="en-US" sz="3899" spc="23">
                <a:solidFill>
                  <a:srgbClr val="FEFDFE"/>
                </a:solidFill>
                <a:latin typeface="Open Sauce Bold"/>
              </a:rPr>
              <a:t>1) is following Christ (head);</a:t>
            </a:r>
            <a:r>
              <a:rPr lang="en-US" sz="3899" spc="23">
                <a:solidFill>
                  <a:srgbClr val="FEFDFE"/>
                </a:solidFill>
                <a:latin typeface="Open Sauce"/>
              </a:rPr>
              <a:t> </a:t>
            </a:r>
            <a:r>
              <a:rPr lang="en-US" sz="3899" spc="23">
                <a:solidFill>
                  <a:srgbClr val="FEFDFE"/>
                </a:solidFill>
                <a:latin typeface="Open Sauce Bold"/>
              </a:rPr>
              <a:t>2) is being changed by Christ (heart); is committed to the mission of Christ (hands).</a:t>
            </a:r>
            <a:r>
              <a:rPr lang="en-US" sz="3899" spc="23">
                <a:solidFill>
                  <a:srgbClr val="FEFDFE"/>
                </a:solidFill>
                <a:latin typeface="Open Sauce"/>
              </a:rPr>
              <a:t> A disciple-maker is someone who teaches others how to follow Christ with their head, heart, and hands.</a:t>
            </a: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685984"/>
            <a:ext cx="18157257" cy="1894840"/>
          </a:xfrm>
          <a:prstGeom prst="rect">
            <a:avLst/>
          </a:prstGeom>
        </p:spPr>
        <p:txBody>
          <a:bodyPr lIns="0" tIns="0" rIns="0" bIns="0" rtlCol="0" anchor="t">
            <a:spAutoFit/>
          </a:bodyPr>
          <a:lstStyle/>
          <a:p>
            <a:pPr>
              <a:lnSpc>
                <a:spcPts val="7369"/>
              </a:lnSpc>
            </a:pPr>
            <a:r>
              <a:rPr lang="en-US" sz="6699">
                <a:solidFill>
                  <a:srgbClr val="FEFDFE"/>
                </a:solidFill>
                <a:latin typeface="Open Sauce Heavy"/>
              </a:rPr>
              <a:t>I. THE DEFINITION OF A DISCIPLE.</a:t>
            </a:r>
          </a:p>
          <a:p>
            <a:pPr marL="0" lvl="0" indent="0">
              <a:lnSpc>
                <a:spcPts val="7369"/>
              </a:lnSpc>
            </a:pPr>
            <a:endParaRPr lang="en-US" sz="6699">
              <a:solidFill>
                <a:srgbClr val="FEFDFE"/>
              </a:solidFill>
              <a:latin typeface="Open Sauce Heavy"/>
            </a:endParaRPr>
          </a:p>
        </p:txBody>
      </p:sp>
      <p:sp>
        <p:nvSpPr>
          <p:cNvPr id="3" name="TextBox 3"/>
          <p:cNvSpPr txBox="1"/>
          <p:nvPr/>
        </p:nvSpPr>
        <p:spPr>
          <a:xfrm>
            <a:off x="469858" y="2251583"/>
            <a:ext cx="16916680" cy="6600444"/>
          </a:xfrm>
          <a:prstGeom prst="rect">
            <a:avLst/>
          </a:prstGeom>
        </p:spPr>
        <p:txBody>
          <a:bodyPr lIns="0" tIns="0" rIns="0" bIns="0" rtlCol="0" anchor="t">
            <a:spAutoFit/>
          </a:bodyPr>
          <a:lstStyle/>
          <a:p>
            <a:pPr>
              <a:lnSpc>
                <a:spcPts val="4757"/>
              </a:lnSpc>
            </a:pPr>
            <a:endParaRPr/>
          </a:p>
          <a:p>
            <a:pPr>
              <a:lnSpc>
                <a:spcPts val="4757"/>
              </a:lnSpc>
            </a:pPr>
            <a:r>
              <a:rPr lang="en-US" sz="3899" spc="23">
                <a:solidFill>
                  <a:srgbClr val="FEFDFE"/>
                </a:solidFill>
                <a:latin typeface="Open Sauce"/>
              </a:rPr>
              <a:t>3. Mark Dever- "If you tell me you are a follower of Jesus and you are not </a:t>
            </a:r>
            <a:r>
              <a:rPr lang="en-US" sz="3899" spc="23">
                <a:solidFill>
                  <a:srgbClr val="FEFDFE"/>
                </a:solidFill>
                <a:latin typeface="Open Sauce Bold"/>
              </a:rPr>
              <a:t>helping other people</a:t>
            </a:r>
            <a:r>
              <a:rPr lang="en-US" sz="3899" spc="23">
                <a:solidFill>
                  <a:srgbClr val="FEFDFE"/>
                </a:solidFill>
                <a:latin typeface="Open Sauce"/>
              </a:rPr>
              <a:t> follow Jesus, I just don't know what you mean."</a:t>
            </a: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4. Jerry Rankin- A Disciple is a Disciple</a:t>
            </a:r>
            <a:r>
              <a:rPr lang="en-US" sz="3899" spc="23">
                <a:solidFill>
                  <a:srgbClr val="FEFDFE"/>
                </a:solidFill>
                <a:latin typeface="Open Sauce Bold"/>
              </a:rPr>
              <a:t> </a:t>
            </a:r>
            <a:r>
              <a:rPr lang="en-US" sz="3899" spc="23">
                <a:solidFill>
                  <a:srgbClr val="FEFDFE"/>
                </a:solidFill>
                <a:latin typeface="Open Sauce"/>
              </a:rPr>
              <a:t>Maker</a:t>
            </a: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467982"/>
            <a:ext cx="18157257" cy="1894840"/>
          </a:xfrm>
          <a:prstGeom prst="rect">
            <a:avLst/>
          </a:prstGeom>
        </p:spPr>
        <p:txBody>
          <a:bodyPr lIns="0" tIns="0" rIns="0" bIns="0" rtlCol="0" anchor="t">
            <a:spAutoFit/>
          </a:bodyPr>
          <a:lstStyle/>
          <a:p>
            <a:pPr>
              <a:lnSpc>
                <a:spcPts val="7369"/>
              </a:lnSpc>
            </a:pPr>
            <a:r>
              <a:rPr lang="en-US" sz="6699">
                <a:solidFill>
                  <a:srgbClr val="FEFDFE"/>
                </a:solidFill>
                <a:latin typeface="Open Sauce Heavy"/>
              </a:rPr>
              <a:t>5 STAGES OF A DISCIPLES GROWTH</a:t>
            </a:r>
          </a:p>
          <a:p>
            <a:pPr marL="0" lvl="0" indent="0">
              <a:lnSpc>
                <a:spcPts val="7369"/>
              </a:lnSpc>
            </a:pPr>
            <a:r>
              <a:rPr lang="en-US" sz="6699">
                <a:solidFill>
                  <a:srgbClr val="FEFDFE"/>
                </a:solidFill>
                <a:latin typeface="Open Sauce Heavy"/>
              </a:rPr>
              <a:t>- JIM PUTMAN</a:t>
            </a:r>
          </a:p>
        </p:txBody>
      </p:sp>
      <p:sp>
        <p:nvSpPr>
          <p:cNvPr id="3" name="TextBox 3"/>
          <p:cNvSpPr txBox="1"/>
          <p:nvPr/>
        </p:nvSpPr>
        <p:spPr>
          <a:xfrm>
            <a:off x="469858" y="2571299"/>
            <a:ext cx="16916680" cy="9600819"/>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1. Spiritually dead (un-belief) </a:t>
            </a: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2. Spiritual infant (ignorance-un-aware)</a:t>
            </a: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3. Spiritual child (self-centeredness)</a:t>
            </a: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4. Spiritual young adult (service, God-centeredness, other-centeredness)</a:t>
            </a: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5. Spiritual parent (intentionality, reproducibility, strategy) Disciple-Maker</a:t>
            </a: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96139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II. THE DEFINITIVE CALL OF A DISCIPLE.</a:t>
            </a:r>
          </a:p>
        </p:txBody>
      </p:sp>
      <p:sp>
        <p:nvSpPr>
          <p:cNvPr id="3" name="TextBox 3"/>
          <p:cNvSpPr txBox="1"/>
          <p:nvPr/>
        </p:nvSpPr>
        <p:spPr>
          <a:xfrm>
            <a:off x="469858" y="2175171"/>
            <a:ext cx="16916680" cy="6314694"/>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1. It is a call to follow.</a:t>
            </a:r>
          </a:p>
          <a:p>
            <a:pPr>
              <a:lnSpc>
                <a:spcPts val="4757"/>
              </a:lnSpc>
            </a:pPr>
            <a:endParaRPr lang="en-US" sz="3899" spc="23">
              <a:solidFill>
                <a:srgbClr val="FEFDFE"/>
              </a:solidFill>
              <a:latin typeface="Open Sauce"/>
            </a:endParaRPr>
          </a:p>
          <a:p>
            <a:pPr>
              <a:lnSpc>
                <a:spcPts val="4757"/>
              </a:lnSpc>
            </a:pPr>
            <a:r>
              <a:rPr lang="en-US" sz="3899" spc="23">
                <a:solidFill>
                  <a:srgbClr val="FEFDFE"/>
                </a:solidFill>
                <a:latin typeface="Open Sauce"/>
              </a:rPr>
              <a:t>2. It is a call to sacrifice.</a:t>
            </a:r>
          </a:p>
          <a:p>
            <a:pPr>
              <a:lnSpc>
                <a:spcPts val="4757"/>
              </a:lnSpc>
            </a:pPr>
            <a:endParaRPr lang="en-US" sz="3899" spc="23">
              <a:solidFill>
                <a:srgbClr val="FEFDFE"/>
              </a:solidFill>
              <a:latin typeface="Open Sauce"/>
            </a:endParaRPr>
          </a:p>
          <a:p>
            <a:pPr algn="ctr">
              <a:lnSpc>
                <a:spcPts val="5611"/>
              </a:lnSpc>
            </a:pPr>
            <a:r>
              <a:rPr lang="en-US" sz="4599" spc="27">
                <a:solidFill>
                  <a:srgbClr val="FEFDFE"/>
                </a:solidFill>
                <a:latin typeface="Open Sauce Bold Italics"/>
              </a:rPr>
              <a:t>“Christianity has not so much been tried and found wanting, as it has been found difficult and not tried.” </a:t>
            </a:r>
          </a:p>
          <a:p>
            <a:pPr algn="ctr">
              <a:lnSpc>
                <a:spcPts val="5611"/>
              </a:lnSpc>
            </a:pPr>
            <a:r>
              <a:rPr lang="en-US" sz="4599" spc="27">
                <a:solidFill>
                  <a:srgbClr val="FEFDFE"/>
                </a:solidFill>
                <a:latin typeface="Open Sauce Bold Italics"/>
              </a:rPr>
              <a:t>       – G.K. Chesterson</a:t>
            </a:r>
          </a:p>
          <a:p>
            <a:pPr>
              <a:lnSpc>
                <a:spcPts val="4757"/>
              </a:lnSpc>
            </a:pPr>
            <a:endParaRPr lang="en-US" sz="4599" spc="27">
              <a:solidFill>
                <a:srgbClr val="FEFDFE"/>
              </a:solidFill>
              <a:latin typeface="Open Sauce Bold Italics"/>
            </a:endParaRPr>
          </a:p>
          <a:p>
            <a:pPr>
              <a:lnSpc>
                <a:spcPts val="4757"/>
              </a:lnSpc>
            </a:pPr>
            <a:endParaRPr lang="en-US" sz="4599" spc="27">
              <a:solidFill>
                <a:srgbClr val="FEFDFE"/>
              </a:solidFill>
              <a:latin typeface="Open Sauce Bold Italics"/>
            </a:endParaRPr>
          </a:p>
          <a:p>
            <a:pPr>
              <a:lnSpc>
                <a:spcPts val="4757"/>
              </a:lnSpc>
            </a:pPr>
            <a:endParaRPr lang="en-US" sz="4599" spc="27">
              <a:solidFill>
                <a:srgbClr val="FEFDFE"/>
              </a:solidFill>
              <a:latin typeface="Open Sauce Bold Itali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2E5D"/>
        </a:solidFill>
        <a:effectLst/>
      </p:bgPr>
    </p:bg>
    <p:spTree>
      <p:nvGrpSpPr>
        <p:cNvPr id="1" name=""/>
        <p:cNvGrpSpPr/>
        <p:nvPr/>
      </p:nvGrpSpPr>
      <p:grpSpPr>
        <a:xfrm>
          <a:off x="0" y="0"/>
          <a:ext cx="0" cy="0"/>
          <a:chOff x="0" y="0"/>
          <a:chExt cx="0" cy="0"/>
        </a:xfrm>
      </p:grpSpPr>
      <p:sp>
        <p:nvSpPr>
          <p:cNvPr id="2" name="TextBox 2"/>
          <p:cNvSpPr txBox="1"/>
          <p:nvPr/>
        </p:nvSpPr>
        <p:spPr>
          <a:xfrm>
            <a:off x="469858" y="576580"/>
            <a:ext cx="18157257" cy="961390"/>
          </a:xfrm>
          <a:prstGeom prst="rect">
            <a:avLst/>
          </a:prstGeom>
        </p:spPr>
        <p:txBody>
          <a:bodyPr lIns="0" tIns="0" rIns="0" bIns="0" rtlCol="0" anchor="t">
            <a:spAutoFit/>
          </a:bodyPr>
          <a:lstStyle/>
          <a:p>
            <a:pPr marL="0" lvl="0" indent="0">
              <a:lnSpc>
                <a:spcPts val="7369"/>
              </a:lnSpc>
            </a:pPr>
            <a:r>
              <a:rPr lang="en-US" sz="6699">
                <a:solidFill>
                  <a:srgbClr val="FEFDFE"/>
                </a:solidFill>
                <a:latin typeface="Open Sauce Heavy"/>
              </a:rPr>
              <a:t>II. THE DEFINITIVE CALL OF A DISCIPLE.</a:t>
            </a:r>
          </a:p>
        </p:txBody>
      </p:sp>
      <p:sp>
        <p:nvSpPr>
          <p:cNvPr id="3" name="TextBox 3"/>
          <p:cNvSpPr txBox="1"/>
          <p:nvPr/>
        </p:nvSpPr>
        <p:spPr>
          <a:xfrm>
            <a:off x="469858" y="2691003"/>
            <a:ext cx="16916680" cy="5495544"/>
          </a:xfrm>
          <a:prstGeom prst="rect">
            <a:avLst/>
          </a:prstGeom>
        </p:spPr>
        <p:txBody>
          <a:bodyPr lIns="0" tIns="0" rIns="0" bIns="0" rtlCol="0" anchor="t">
            <a:spAutoFit/>
          </a:bodyPr>
          <a:lstStyle/>
          <a:p>
            <a:pPr>
              <a:lnSpc>
                <a:spcPts val="4757"/>
              </a:lnSpc>
            </a:pPr>
            <a:r>
              <a:rPr lang="en-US" sz="3899" spc="23">
                <a:solidFill>
                  <a:srgbClr val="FEFDFE"/>
                </a:solidFill>
                <a:latin typeface="Open Sauce"/>
              </a:rPr>
              <a:t>3. It is a call to action.</a:t>
            </a:r>
          </a:p>
          <a:p>
            <a:pPr>
              <a:lnSpc>
                <a:spcPts val="4757"/>
              </a:lnSpc>
            </a:pPr>
            <a:endParaRPr lang="en-US" sz="3899" spc="23">
              <a:solidFill>
                <a:srgbClr val="FEFDFE"/>
              </a:solidFill>
              <a:latin typeface="Open Sauce"/>
            </a:endParaRPr>
          </a:p>
          <a:p>
            <a:pPr algn="ctr">
              <a:lnSpc>
                <a:spcPts val="5489"/>
              </a:lnSpc>
            </a:pPr>
            <a:r>
              <a:rPr lang="en-US" sz="4499" spc="26">
                <a:solidFill>
                  <a:srgbClr val="FEFDFE"/>
                </a:solidFill>
                <a:latin typeface="Open Sauce"/>
              </a:rPr>
              <a:t>“</a:t>
            </a:r>
            <a:r>
              <a:rPr lang="en-US" sz="4499" spc="26">
                <a:solidFill>
                  <a:srgbClr val="FEFDFE"/>
                </a:solidFill>
                <a:latin typeface="Open Sauce Bold Italics"/>
              </a:rPr>
              <a:t>The invitation of Jesus always requires a response”</a:t>
            </a:r>
          </a:p>
          <a:p>
            <a:pPr>
              <a:lnSpc>
                <a:spcPts val="4757"/>
              </a:lnSpc>
            </a:pPr>
            <a:endParaRPr lang="en-US" sz="4499" spc="26">
              <a:solidFill>
                <a:srgbClr val="FEFDFE"/>
              </a:solidFill>
              <a:latin typeface="Open Sauce Bold Italics"/>
            </a:endParaRPr>
          </a:p>
          <a:p>
            <a:pPr>
              <a:lnSpc>
                <a:spcPts val="4757"/>
              </a:lnSpc>
            </a:pPr>
            <a:r>
              <a:rPr lang="en-US" sz="3899" spc="23">
                <a:solidFill>
                  <a:srgbClr val="FEFDFE"/>
                </a:solidFill>
                <a:latin typeface="Open Sauce"/>
              </a:rPr>
              <a:t>4. It is a call to change.</a:t>
            </a: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a:p>
            <a:pPr>
              <a:lnSpc>
                <a:spcPts val="4757"/>
              </a:lnSpc>
            </a:pPr>
            <a:endParaRPr lang="en-US" sz="3899" spc="23">
              <a:solidFill>
                <a:srgbClr val="FEFDFE"/>
              </a:solidFill>
              <a:latin typeface="Open Sau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1869</Words>
  <Application>Microsoft Macintosh PowerPoint</Application>
  <PresentationFormat>Custom</PresentationFormat>
  <Paragraphs>157</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Open Sauce Italics</vt:lpstr>
      <vt:lpstr>Open Sauce Heavy</vt:lpstr>
      <vt:lpstr>Arial</vt:lpstr>
      <vt:lpstr>Open Sauce Bold</vt:lpstr>
      <vt:lpstr>Open Sauce</vt:lpstr>
      <vt:lpstr>Calibri</vt:lpstr>
      <vt:lpstr>Open Sauce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dc:title>
  <cp:lastModifiedBy>Ross, George</cp:lastModifiedBy>
  <cp:revision>1</cp:revision>
  <dcterms:created xsi:type="dcterms:W3CDTF">2006-08-16T00:00:00Z</dcterms:created>
  <dcterms:modified xsi:type="dcterms:W3CDTF">2023-10-12T03:47:00Z</dcterms:modified>
  <dc:identifier>DAFw9hEO0qU</dc:identifier>
</cp:coreProperties>
</file>