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8288000" cy="10287000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Open Sauce" pitchFamily="2" charset="77"/>
      <p:regular r:id="rId17"/>
    </p:embeddedFont>
    <p:embeddedFont>
      <p:font typeface="Open Sauce Heavy" pitchFamily="2" charset="77"/>
      <p:regular r:id="rId18"/>
      <p:bold r:id="rId19"/>
    </p:embeddedFont>
    <p:embeddedFont>
      <p:font typeface="Open Sauce Heavy Italics" pitchFamily="2" charset="77"/>
      <p:regular r:id="rId20"/>
      <p:bold r:id="rId21"/>
      <p:italic r:id="rId22"/>
      <p:boldItalic r:id="rId23"/>
    </p:embeddedFont>
    <p:embeddedFont>
      <p:font typeface="Open Sauce Italics" pitchFamily="2" charset="77"/>
      <p:regular r:id="rId24"/>
      <p:italic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04" autoAdjust="0"/>
  </p:normalViewPr>
  <p:slideViewPr>
    <p:cSldViewPr>
      <p:cViewPr varScale="1">
        <p:scale>
          <a:sx n="60" d="100"/>
          <a:sy n="60" d="100"/>
        </p:scale>
        <p:origin x="86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1663125"/>
            <a:ext cx="16230600" cy="61658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199"/>
              </a:lnSpc>
            </a:pPr>
            <a:r>
              <a:rPr lang="en-US" sz="9999" spc="-199">
                <a:solidFill>
                  <a:srgbClr val="FEFDFE"/>
                </a:solidFill>
                <a:latin typeface="Open Sauce Heavy"/>
              </a:rPr>
              <a:t>5 AXIOMS FOR BIBLICAL MANHOOD: FROM DAVID’S CHARGE TO SOLOMON- I KINGS 2:1-12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3477" y="420253"/>
            <a:ext cx="16789442" cy="43467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14"/>
              </a:lnSpc>
            </a:pPr>
            <a:r>
              <a:rPr lang="en-US" sz="6195">
                <a:solidFill>
                  <a:srgbClr val="FEFDFE"/>
                </a:solidFill>
                <a:latin typeface="Open Sauce Heavy"/>
              </a:rPr>
              <a:t>APPLICATION: GOSPEL-CENTERED MANHOOD</a:t>
            </a:r>
          </a:p>
          <a:p>
            <a:pPr>
              <a:lnSpc>
                <a:spcPts val="6814"/>
              </a:lnSpc>
            </a:pPr>
            <a:endParaRPr lang="en-US" sz="6195">
              <a:solidFill>
                <a:srgbClr val="FEFDFE"/>
              </a:solidFill>
              <a:latin typeface="Open Sauce Heavy"/>
            </a:endParaRPr>
          </a:p>
          <a:p>
            <a:pPr>
              <a:lnSpc>
                <a:spcPts val="6814"/>
              </a:lnSpc>
            </a:pPr>
            <a:endParaRPr lang="en-US" sz="6195">
              <a:solidFill>
                <a:srgbClr val="FEFDFE"/>
              </a:solidFill>
              <a:latin typeface="Open Sauce Heavy"/>
            </a:endParaRPr>
          </a:p>
          <a:p>
            <a:pPr marL="0" lvl="0" indent="0">
              <a:lnSpc>
                <a:spcPts val="6814"/>
              </a:lnSpc>
            </a:pPr>
            <a:endParaRPr lang="en-US" sz="6195">
              <a:solidFill>
                <a:srgbClr val="FEFDFE"/>
              </a:solidFill>
              <a:latin typeface="Open Sauce Heavy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65287" y="3790950"/>
            <a:ext cx="16725823" cy="22288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49"/>
              </a:lnSpc>
            </a:pPr>
            <a:endParaRPr/>
          </a:p>
          <a:p>
            <a:pPr algn="ctr">
              <a:lnSpc>
                <a:spcPts val="6449"/>
              </a:lnSpc>
            </a:pPr>
            <a:endParaRPr/>
          </a:p>
          <a:p>
            <a:pPr algn="just">
              <a:lnSpc>
                <a:spcPts val="4290"/>
              </a:lnSpc>
              <a:spcBef>
                <a:spcPct val="0"/>
              </a:spcBef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514350" y="2617423"/>
            <a:ext cx="17259300" cy="58553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290"/>
              </a:lnSpc>
            </a:pPr>
            <a:r>
              <a:rPr lang="en-US" sz="3900">
                <a:solidFill>
                  <a:srgbClr val="FEFDFE"/>
                </a:solidFill>
                <a:latin typeface="Open Sauce"/>
              </a:rPr>
              <a:t>2. The gospel transforms us.</a:t>
            </a:r>
          </a:p>
          <a:p>
            <a:pPr>
              <a:lnSpc>
                <a:spcPts val="4290"/>
              </a:lnSpc>
            </a:pPr>
            <a:endParaRPr lang="en-US" sz="3900">
              <a:solidFill>
                <a:srgbClr val="FEFDFE"/>
              </a:solidFill>
              <a:latin typeface="Open Sauce"/>
            </a:endParaRPr>
          </a:p>
          <a:p>
            <a:pPr>
              <a:lnSpc>
                <a:spcPts val="4290"/>
              </a:lnSpc>
            </a:pPr>
            <a:r>
              <a:rPr lang="en-US" sz="3900" spc="23">
                <a:solidFill>
                  <a:srgbClr val="FEFDFE"/>
                </a:solidFill>
                <a:latin typeface="Open Sauce"/>
              </a:rPr>
              <a:t>“Therefore, if anyone is in Christ, he is a new creation; the old has passed away, and see, the new has come!” (2 Corinthians 5:17, CSB)</a:t>
            </a:r>
          </a:p>
          <a:p>
            <a:pPr>
              <a:lnSpc>
                <a:spcPts val="4290"/>
              </a:lnSpc>
            </a:pPr>
            <a:endParaRPr lang="en-US" sz="3900" spc="23">
              <a:solidFill>
                <a:srgbClr val="FEFDFE"/>
              </a:solidFill>
              <a:latin typeface="Open Sauce"/>
            </a:endParaRPr>
          </a:p>
          <a:p>
            <a:pPr algn="ctr">
              <a:lnSpc>
                <a:spcPts val="4290"/>
              </a:lnSpc>
            </a:pPr>
            <a:r>
              <a:rPr lang="en-US" sz="3900" spc="23">
                <a:solidFill>
                  <a:srgbClr val="FEFDFE"/>
                </a:solidFill>
                <a:latin typeface="Open Sauce Italics"/>
              </a:rPr>
              <a:t>“I am not what I ought to be, I am not what I want to be, I am not what I hope to be in another world; but still I am not what I once used to be, and by the grace of God I am what I am” ― John Newton</a:t>
            </a:r>
          </a:p>
          <a:p>
            <a:pPr>
              <a:lnSpc>
                <a:spcPts val="5070"/>
              </a:lnSpc>
              <a:spcBef>
                <a:spcPct val="0"/>
              </a:spcBef>
            </a:pPr>
            <a:endParaRPr lang="en-US" sz="3900" spc="23">
              <a:solidFill>
                <a:srgbClr val="FEFDFE"/>
              </a:solidFill>
              <a:latin typeface="Open Sauce Italics"/>
            </a:endParaRPr>
          </a:p>
          <a:p>
            <a:pPr>
              <a:lnSpc>
                <a:spcPts val="6814"/>
              </a:lnSpc>
              <a:spcBef>
                <a:spcPct val="0"/>
              </a:spcBef>
            </a:pPr>
            <a:endParaRPr lang="en-US" sz="3900" spc="23">
              <a:solidFill>
                <a:srgbClr val="FEFDFE"/>
              </a:solidFill>
              <a:latin typeface="Open Sauce Itali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3477" y="420253"/>
            <a:ext cx="16789442" cy="43467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14"/>
              </a:lnSpc>
            </a:pPr>
            <a:r>
              <a:rPr lang="en-US" sz="6195">
                <a:solidFill>
                  <a:srgbClr val="FEFDFE"/>
                </a:solidFill>
                <a:latin typeface="Open Sauce Heavy"/>
              </a:rPr>
              <a:t>APPLICATION: GOSPEL-CENTERED MANHOOD</a:t>
            </a:r>
          </a:p>
          <a:p>
            <a:pPr>
              <a:lnSpc>
                <a:spcPts val="6814"/>
              </a:lnSpc>
            </a:pPr>
            <a:endParaRPr lang="en-US" sz="6195">
              <a:solidFill>
                <a:srgbClr val="FEFDFE"/>
              </a:solidFill>
              <a:latin typeface="Open Sauce Heavy"/>
            </a:endParaRPr>
          </a:p>
          <a:p>
            <a:pPr>
              <a:lnSpc>
                <a:spcPts val="6814"/>
              </a:lnSpc>
            </a:pPr>
            <a:endParaRPr lang="en-US" sz="6195">
              <a:solidFill>
                <a:srgbClr val="FEFDFE"/>
              </a:solidFill>
              <a:latin typeface="Open Sauce Heavy"/>
            </a:endParaRPr>
          </a:p>
          <a:p>
            <a:pPr marL="0" lvl="0" indent="0">
              <a:lnSpc>
                <a:spcPts val="6814"/>
              </a:lnSpc>
            </a:pPr>
            <a:endParaRPr lang="en-US" sz="6195">
              <a:solidFill>
                <a:srgbClr val="FEFDFE"/>
              </a:solidFill>
              <a:latin typeface="Open Sauce Heavy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65287" y="3790950"/>
            <a:ext cx="16725823" cy="22288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49"/>
              </a:lnSpc>
            </a:pPr>
            <a:endParaRPr/>
          </a:p>
          <a:p>
            <a:pPr algn="ctr">
              <a:lnSpc>
                <a:spcPts val="6449"/>
              </a:lnSpc>
            </a:pPr>
            <a:endParaRPr/>
          </a:p>
          <a:p>
            <a:pPr algn="just">
              <a:lnSpc>
                <a:spcPts val="4290"/>
              </a:lnSpc>
              <a:spcBef>
                <a:spcPct val="0"/>
              </a:spcBef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514350" y="2617423"/>
            <a:ext cx="17259300" cy="74840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290"/>
              </a:lnSpc>
            </a:pPr>
            <a:r>
              <a:rPr lang="en-US" sz="3900">
                <a:solidFill>
                  <a:srgbClr val="FEFDFE"/>
                </a:solidFill>
                <a:latin typeface="Open Sauce"/>
              </a:rPr>
              <a:t>3. The gospel conforms us.</a:t>
            </a:r>
          </a:p>
          <a:p>
            <a:pPr>
              <a:lnSpc>
                <a:spcPts val="4290"/>
              </a:lnSpc>
            </a:pPr>
            <a:r>
              <a:rPr lang="en-US" sz="3900" spc="23">
                <a:solidFill>
                  <a:srgbClr val="FEFDFE"/>
                </a:solidFill>
                <a:latin typeface="Open Sauce"/>
              </a:rPr>
              <a:t> </a:t>
            </a:r>
          </a:p>
          <a:p>
            <a:pPr>
              <a:lnSpc>
                <a:spcPts val="4290"/>
              </a:lnSpc>
            </a:pPr>
            <a:endParaRPr lang="en-US" sz="3900" spc="23">
              <a:solidFill>
                <a:srgbClr val="FEFDFE"/>
              </a:solidFill>
              <a:latin typeface="Open Sauce"/>
            </a:endParaRPr>
          </a:p>
          <a:p>
            <a:pPr>
              <a:lnSpc>
                <a:spcPts val="4290"/>
              </a:lnSpc>
            </a:pPr>
            <a:r>
              <a:rPr lang="en-US" sz="3900" spc="23">
                <a:solidFill>
                  <a:srgbClr val="FEFDFE"/>
                </a:solidFill>
                <a:latin typeface="Open Sauce"/>
              </a:rPr>
              <a:t>“We all, with unveiled faces, are looking as in a mirror at the glory of the Lord and are being transformed into the same image from glory to glory; this is from the Lord who is the Spirit.” (2 Corinthians 3:18, CSB)</a:t>
            </a:r>
          </a:p>
          <a:p>
            <a:pPr>
              <a:lnSpc>
                <a:spcPts val="4290"/>
              </a:lnSpc>
            </a:pPr>
            <a:endParaRPr lang="en-US" sz="3900" spc="23">
              <a:solidFill>
                <a:srgbClr val="FEFDFE"/>
              </a:solidFill>
              <a:latin typeface="Open Sauce"/>
            </a:endParaRPr>
          </a:p>
          <a:p>
            <a:pPr>
              <a:lnSpc>
                <a:spcPts val="4290"/>
              </a:lnSpc>
            </a:pPr>
            <a:r>
              <a:rPr lang="en-US" sz="3900" spc="23">
                <a:solidFill>
                  <a:srgbClr val="FEFDFE"/>
                </a:solidFill>
                <a:latin typeface="Open Sauce"/>
              </a:rPr>
              <a:t>“For those he foreknew he also predestined to be conformed to the image of his Son, so that he would be the firstborn among many brothers and sisters.” (Romans 8:29, CSB)</a:t>
            </a:r>
          </a:p>
          <a:p>
            <a:pPr algn="ctr">
              <a:lnSpc>
                <a:spcPts val="4290"/>
              </a:lnSpc>
            </a:pPr>
            <a:endParaRPr lang="en-US" sz="3900" spc="23">
              <a:solidFill>
                <a:srgbClr val="FEFDFE"/>
              </a:solidFill>
              <a:latin typeface="Open Sauce"/>
            </a:endParaRPr>
          </a:p>
          <a:p>
            <a:pPr>
              <a:lnSpc>
                <a:spcPts val="5070"/>
              </a:lnSpc>
              <a:spcBef>
                <a:spcPct val="0"/>
              </a:spcBef>
            </a:pPr>
            <a:endParaRPr lang="en-US" sz="3900" spc="23">
              <a:solidFill>
                <a:srgbClr val="FEFDFE"/>
              </a:solidFill>
              <a:latin typeface="Open Sauce"/>
            </a:endParaRPr>
          </a:p>
          <a:p>
            <a:pPr>
              <a:lnSpc>
                <a:spcPts val="6814"/>
              </a:lnSpc>
              <a:spcBef>
                <a:spcPct val="0"/>
              </a:spcBef>
            </a:pPr>
            <a:endParaRPr lang="en-US" sz="3900" spc="23">
              <a:solidFill>
                <a:srgbClr val="FEFDFE"/>
              </a:solidFill>
              <a:latin typeface="Open Sauc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0" y="3291205"/>
            <a:ext cx="18288000" cy="37617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369"/>
              </a:lnSpc>
              <a:spcBef>
                <a:spcPct val="0"/>
              </a:spcBef>
            </a:pPr>
            <a:r>
              <a:rPr lang="en-US" sz="6699">
                <a:solidFill>
                  <a:srgbClr val="FFFFFF"/>
                </a:solidFill>
                <a:latin typeface="Open Sauce Heavy"/>
              </a:rPr>
              <a:t>OUR CULTURE IS IN DEEP TROUBLE, AND AT THE HEART OF ITS TROUBLE IS ITS LOSS OF A VISION FOR MANHOOD.- STU WEBER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1085850"/>
            <a:ext cx="16230600" cy="37617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369"/>
              </a:lnSpc>
            </a:pPr>
            <a:r>
              <a:rPr lang="en-US" sz="6699">
                <a:solidFill>
                  <a:srgbClr val="FEFDFE"/>
                </a:solidFill>
                <a:latin typeface="Open Sauce Heavy"/>
              </a:rPr>
              <a:t>I. BIBLICAL MANHOOD RECOGNIZES THE BREVITY OF LIFE AND REFUSES TO WASTE IT. (1-2)</a:t>
            </a:r>
          </a:p>
          <a:p>
            <a:pPr marL="0" lvl="0" indent="0">
              <a:lnSpc>
                <a:spcPts val="7369"/>
              </a:lnSpc>
            </a:pPr>
            <a:endParaRPr lang="en-US" sz="6699">
              <a:solidFill>
                <a:srgbClr val="FEFDFE"/>
              </a:solidFill>
              <a:latin typeface="Open Sauce Heavy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82630" y="4519930"/>
            <a:ext cx="17209473" cy="48253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646"/>
              </a:lnSpc>
            </a:pPr>
            <a:r>
              <a:rPr lang="en-US" sz="3764">
                <a:solidFill>
                  <a:srgbClr val="FEFDFE"/>
                </a:solidFill>
                <a:latin typeface="Open Sauce Heavy"/>
              </a:rPr>
              <a:t>“YET YOU DO NOT KNOW WHAT TOMORROW WILL BRING—WHAT YOUR LIFE WILL BE! FOR YOU ARE LIKE VAPOR THAT APPEARS FOR A LITTLE WHILE, THEN VANISHES.” (JAMES 4:14, CSB)</a:t>
            </a:r>
          </a:p>
          <a:p>
            <a:pPr>
              <a:lnSpc>
                <a:spcPts val="5646"/>
              </a:lnSpc>
            </a:pPr>
            <a:endParaRPr lang="en-US" sz="3764">
              <a:solidFill>
                <a:srgbClr val="FEFDFE"/>
              </a:solidFill>
              <a:latin typeface="Open Sauce Heavy"/>
            </a:endParaRPr>
          </a:p>
          <a:p>
            <a:pPr>
              <a:lnSpc>
                <a:spcPts val="5646"/>
              </a:lnSpc>
            </a:pPr>
            <a:r>
              <a:rPr lang="en-US" sz="3764">
                <a:solidFill>
                  <a:srgbClr val="FEFDFE"/>
                </a:solidFill>
                <a:latin typeface="Open Sauce Heavy"/>
              </a:rPr>
              <a:t>“And just as it is appointed for people to die once—and after this, judgment—” (Hebrews 9:27, CSB)</a:t>
            </a:r>
          </a:p>
          <a:p>
            <a:pPr algn="ctr">
              <a:lnSpc>
                <a:spcPts val="4036"/>
              </a:lnSpc>
              <a:spcBef>
                <a:spcPct val="0"/>
              </a:spcBef>
            </a:pPr>
            <a:endParaRPr lang="en-US" sz="3764">
              <a:solidFill>
                <a:srgbClr val="FEFDFE"/>
              </a:solidFill>
              <a:latin typeface="Open Sauce Heav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82696" y="486857"/>
            <a:ext cx="16676604" cy="25929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769"/>
              </a:lnSpc>
            </a:pPr>
            <a:r>
              <a:rPr lang="en-US" sz="6153">
                <a:solidFill>
                  <a:srgbClr val="FEFDFE"/>
                </a:solidFill>
                <a:latin typeface="Open Sauce Heavy"/>
              </a:rPr>
              <a:t>II. BIBLICAL MANHOOD IS A JOURNEY TO A DESTINATION. (2)</a:t>
            </a:r>
          </a:p>
          <a:p>
            <a:pPr marL="0" lvl="0" indent="0">
              <a:lnSpc>
                <a:spcPts val="6769"/>
              </a:lnSpc>
            </a:pPr>
            <a:endParaRPr lang="en-US" sz="6153">
              <a:solidFill>
                <a:srgbClr val="FEFDFE"/>
              </a:solidFill>
              <a:latin typeface="Open Sauce Heavy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82696" y="1889438"/>
            <a:ext cx="17384577" cy="76821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093"/>
              </a:lnSpc>
            </a:pPr>
            <a:endParaRPr/>
          </a:p>
          <a:p>
            <a:pPr>
              <a:lnSpc>
                <a:spcPts val="6093"/>
              </a:lnSpc>
            </a:pPr>
            <a:r>
              <a:rPr lang="en-US" sz="4994" spc="29">
                <a:solidFill>
                  <a:srgbClr val="FEFDFE"/>
                </a:solidFill>
                <a:latin typeface="Open Sauce Italics"/>
              </a:rPr>
              <a:t>“show yourself to be a man” -to become, to come into being- Ish (man)- denotes properly a man in opposition to a woman (Isha)</a:t>
            </a:r>
          </a:p>
          <a:p>
            <a:pPr>
              <a:lnSpc>
                <a:spcPts val="6093"/>
              </a:lnSpc>
            </a:pPr>
            <a:endParaRPr lang="en-US" sz="4994" spc="29">
              <a:solidFill>
                <a:srgbClr val="FEFDFE"/>
              </a:solidFill>
              <a:latin typeface="Open Sauce Italics"/>
            </a:endParaRPr>
          </a:p>
          <a:p>
            <a:pPr>
              <a:lnSpc>
                <a:spcPts val="6093"/>
              </a:lnSpc>
            </a:pPr>
            <a:r>
              <a:rPr lang="en-US" sz="4994" spc="29">
                <a:solidFill>
                  <a:srgbClr val="FEFDFE"/>
                </a:solidFill>
                <a:latin typeface="Open Sauce Italics"/>
              </a:rPr>
              <a:t>“When I was a child, I spoke like a child, I thought like a child, I reasoned like a child. When I became a man, I put aside childish things.” (1 Corinthians 13:11, CSB)</a:t>
            </a:r>
          </a:p>
          <a:p>
            <a:pPr>
              <a:lnSpc>
                <a:spcPts val="6093"/>
              </a:lnSpc>
            </a:pPr>
            <a:endParaRPr lang="en-US" sz="4994" spc="29">
              <a:solidFill>
                <a:srgbClr val="FEFDFE"/>
              </a:solidFill>
              <a:latin typeface="Open Sauce Italics"/>
            </a:endParaRPr>
          </a:p>
          <a:p>
            <a:pPr>
              <a:lnSpc>
                <a:spcPts val="6093"/>
              </a:lnSpc>
            </a:pPr>
            <a:endParaRPr lang="en-US" sz="4994" spc="29">
              <a:solidFill>
                <a:srgbClr val="FEFDFE"/>
              </a:solidFill>
              <a:latin typeface="Open Sauce Itali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85660" y="1373505"/>
            <a:ext cx="16916680" cy="78847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489"/>
              </a:lnSpc>
            </a:pPr>
            <a:r>
              <a:rPr lang="en-US" sz="4499" spc="26">
                <a:solidFill>
                  <a:srgbClr val="FEFDFE"/>
                </a:solidFill>
                <a:latin typeface="Open Sauce Italics"/>
              </a:rPr>
              <a:t>“If you don't know where you are going, you'll end up someplace else.”― Yogi Berra</a:t>
            </a:r>
          </a:p>
          <a:p>
            <a:pPr>
              <a:lnSpc>
                <a:spcPts val="5489"/>
              </a:lnSpc>
            </a:pPr>
            <a:endParaRPr lang="en-US" sz="4499" spc="26">
              <a:solidFill>
                <a:srgbClr val="FEFDFE"/>
              </a:solidFill>
              <a:latin typeface="Open Sauce Italics"/>
            </a:endParaRPr>
          </a:p>
          <a:p>
            <a:pPr>
              <a:lnSpc>
                <a:spcPts val="5489"/>
              </a:lnSpc>
            </a:pPr>
            <a:r>
              <a:rPr lang="en-US" sz="4499" spc="26">
                <a:solidFill>
                  <a:srgbClr val="FEFDFE"/>
                </a:solidFill>
                <a:latin typeface="Open Sauce Italics"/>
              </a:rPr>
              <a:t>Biblical Manhood Definition</a:t>
            </a:r>
          </a:p>
          <a:p>
            <a:pPr>
              <a:lnSpc>
                <a:spcPts val="5489"/>
              </a:lnSpc>
            </a:pPr>
            <a:endParaRPr lang="en-US" sz="4499" spc="26">
              <a:solidFill>
                <a:srgbClr val="FEFDFE"/>
              </a:solidFill>
              <a:latin typeface="Open Sauce Italics"/>
            </a:endParaRPr>
          </a:p>
          <a:p>
            <a:pPr>
              <a:lnSpc>
                <a:spcPts val="5855"/>
              </a:lnSpc>
            </a:pPr>
            <a:r>
              <a:rPr lang="en-US" sz="4799" spc="28">
                <a:solidFill>
                  <a:srgbClr val="FEFDFE"/>
                </a:solidFill>
                <a:latin typeface="Open Sauce Italics"/>
              </a:rPr>
              <a:t>A biblical man rejects passivity, accepts responsibility, lives courageously and compassionately on mission with Christ by leading boldly and honorably for the glory of God and the advancement of the Gospel; modeling and manifesting the kingdom of Jesus here on earth.</a:t>
            </a:r>
          </a:p>
          <a:p>
            <a:pPr>
              <a:lnSpc>
                <a:spcPts val="5489"/>
              </a:lnSpc>
            </a:pPr>
            <a:endParaRPr lang="en-US" sz="4799" spc="28">
              <a:solidFill>
                <a:srgbClr val="FEFDFE"/>
              </a:solidFill>
              <a:latin typeface="Open Sauce Itali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3477" y="420253"/>
            <a:ext cx="16789442" cy="34835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14"/>
              </a:lnSpc>
            </a:pPr>
            <a:r>
              <a:rPr lang="en-US" sz="6195">
                <a:solidFill>
                  <a:srgbClr val="FEFDFE"/>
                </a:solidFill>
                <a:latin typeface="Open Sauce Heavy"/>
              </a:rPr>
              <a:t>III. BIBLICAL MANHOOD MODELS A COMMITMENT TO AND LOVE FOR GOD’S WORD. (3-4)</a:t>
            </a:r>
          </a:p>
          <a:p>
            <a:pPr marL="0" lvl="0" indent="0">
              <a:lnSpc>
                <a:spcPts val="6814"/>
              </a:lnSpc>
            </a:pPr>
            <a:endParaRPr lang="en-US" sz="6195">
              <a:solidFill>
                <a:srgbClr val="FEFDFE"/>
              </a:solidFill>
              <a:latin typeface="Open Sauce Heavy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33477" y="3780010"/>
            <a:ext cx="16725823" cy="46577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6449"/>
              </a:lnSpc>
            </a:pPr>
            <a:r>
              <a:rPr lang="en-US" sz="4299">
                <a:solidFill>
                  <a:srgbClr val="FEFDFE"/>
                </a:solidFill>
                <a:latin typeface="Open Sauce Heavy"/>
              </a:rPr>
              <a:t>-HIS WAYS.</a:t>
            </a:r>
          </a:p>
          <a:p>
            <a:pPr algn="just">
              <a:lnSpc>
                <a:spcPts val="6449"/>
              </a:lnSpc>
            </a:pPr>
            <a:r>
              <a:rPr lang="en-US" sz="4299">
                <a:solidFill>
                  <a:srgbClr val="FEFDFE"/>
                </a:solidFill>
                <a:latin typeface="Open Sauce Heavy"/>
              </a:rPr>
              <a:t>-His Statutes.</a:t>
            </a:r>
          </a:p>
          <a:p>
            <a:pPr algn="just">
              <a:lnSpc>
                <a:spcPts val="6449"/>
              </a:lnSpc>
            </a:pPr>
            <a:r>
              <a:rPr lang="en-US" sz="4299">
                <a:solidFill>
                  <a:srgbClr val="FEFDFE"/>
                </a:solidFill>
                <a:latin typeface="Open Sauce Heavy"/>
              </a:rPr>
              <a:t>-His Commandments.</a:t>
            </a:r>
          </a:p>
          <a:p>
            <a:pPr algn="just">
              <a:lnSpc>
                <a:spcPts val="6449"/>
              </a:lnSpc>
            </a:pPr>
            <a:r>
              <a:rPr lang="en-US" sz="4299">
                <a:solidFill>
                  <a:srgbClr val="FEFDFE"/>
                </a:solidFill>
                <a:latin typeface="Open Sauce Heavy"/>
              </a:rPr>
              <a:t>-His Rules.</a:t>
            </a:r>
          </a:p>
          <a:p>
            <a:pPr algn="just">
              <a:lnSpc>
                <a:spcPts val="6449"/>
              </a:lnSpc>
            </a:pPr>
            <a:r>
              <a:rPr lang="en-US" sz="4299">
                <a:solidFill>
                  <a:srgbClr val="FEFDFE"/>
                </a:solidFill>
                <a:latin typeface="Open Sauce Heavy"/>
              </a:rPr>
              <a:t>-His Testimonies.</a:t>
            </a:r>
          </a:p>
          <a:p>
            <a:pPr algn="just">
              <a:lnSpc>
                <a:spcPts val="4290"/>
              </a:lnSpc>
              <a:spcBef>
                <a:spcPct val="0"/>
              </a:spcBef>
            </a:pPr>
            <a:endParaRPr lang="en-US" sz="4299">
              <a:solidFill>
                <a:srgbClr val="FEFDFE"/>
              </a:solidFill>
              <a:latin typeface="Open Sauce Heav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3477" y="420253"/>
            <a:ext cx="16789442" cy="34835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14"/>
              </a:lnSpc>
            </a:pPr>
            <a:r>
              <a:rPr lang="en-US" sz="6195">
                <a:solidFill>
                  <a:srgbClr val="FEFDFE"/>
                </a:solidFill>
                <a:latin typeface="Open Sauce Heavy"/>
              </a:rPr>
              <a:t>IV. BIBLICAL MANHOOD EMBRACES LEADERSHIP. (6-9)</a:t>
            </a:r>
          </a:p>
          <a:p>
            <a:pPr>
              <a:lnSpc>
                <a:spcPts val="6814"/>
              </a:lnSpc>
            </a:pPr>
            <a:endParaRPr lang="en-US" sz="6195">
              <a:solidFill>
                <a:srgbClr val="FEFDFE"/>
              </a:solidFill>
              <a:latin typeface="Open Sauce Heavy"/>
            </a:endParaRPr>
          </a:p>
          <a:p>
            <a:pPr marL="0" lvl="0" indent="0">
              <a:lnSpc>
                <a:spcPts val="6814"/>
              </a:lnSpc>
            </a:pPr>
            <a:endParaRPr lang="en-US" sz="6195">
              <a:solidFill>
                <a:srgbClr val="FEFDFE"/>
              </a:solidFill>
              <a:latin typeface="Open Sauce Heavy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33477" y="2913368"/>
            <a:ext cx="16725823" cy="7086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49"/>
              </a:lnSpc>
            </a:pPr>
            <a:r>
              <a:rPr lang="en-US" sz="4299">
                <a:solidFill>
                  <a:srgbClr val="FEFDFE"/>
                </a:solidFill>
                <a:latin typeface="Open Sauce Heavy Italics"/>
              </a:rPr>
              <a:t>AUTHORITY WITHOUT LEADERSHIP IS LIKE AN ENGINE WITHOUT A CAR BODY TO CONTAIN IT: IT’S USELESS.</a:t>
            </a:r>
          </a:p>
          <a:p>
            <a:pPr algn="ctr">
              <a:lnSpc>
                <a:spcPts val="6449"/>
              </a:lnSpc>
            </a:pPr>
            <a:endParaRPr lang="en-US" sz="4299">
              <a:solidFill>
                <a:srgbClr val="FEFDFE"/>
              </a:solidFill>
              <a:latin typeface="Open Sauce Heavy Italics"/>
            </a:endParaRPr>
          </a:p>
          <a:p>
            <a:pPr algn="ctr">
              <a:lnSpc>
                <a:spcPts val="6449"/>
              </a:lnSpc>
            </a:pPr>
            <a:r>
              <a:rPr lang="en-US" sz="4299">
                <a:solidFill>
                  <a:srgbClr val="FEFDFE"/>
                </a:solidFill>
                <a:latin typeface="Open Sauce Heavy Italics"/>
              </a:rPr>
              <a:t>LEADERSHIP IS THE COURAGE TO MAKE THE RIGHT DECISION FOR THE GLORY OF GOD</a:t>
            </a:r>
          </a:p>
          <a:p>
            <a:pPr algn="ctr">
              <a:lnSpc>
                <a:spcPts val="6449"/>
              </a:lnSpc>
            </a:pPr>
            <a:endParaRPr lang="en-US" sz="4299">
              <a:solidFill>
                <a:srgbClr val="FEFDFE"/>
              </a:solidFill>
              <a:latin typeface="Open Sauce Heavy Italics"/>
            </a:endParaRPr>
          </a:p>
          <a:p>
            <a:pPr algn="ctr">
              <a:lnSpc>
                <a:spcPts val="6449"/>
              </a:lnSpc>
            </a:pPr>
            <a:r>
              <a:rPr lang="en-US" sz="4299">
                <a:solidFill>
                  <a:srgbClr val="FEFDFE"/>
                </a:solidFill>
                <a:latin typeface="Open Sauce Heavy Italics"/>
              </a:rPr>
              <a:t>SPIRITUAL LEADERSHIP IS MOVING PEOPLE ON TO GOD’S AGENDA- HENRY &amp; RICHARD BLACKABY</a:t>
            </a:r>
          </a:p>
          <a:p>
            <a:pPr algn="just">
              <a:lnSpc>
                <a:spcPts val="4290"/>
              </a:lnSpc>
              <a:spcBef>
                <a:spcPct val="0"/>
              </a:spcBef>
            </a:pPr>
            <a:endParaRPr lang="en-US" sz="4299">
              <a:solidFill>
                <a:srgbClr val="FEFDFE"/>
              </a:solidFill>
              <a:latin typeface="Open Sauce Heavy Itali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3477" y="420253"/>
            <a:ext cx="16789442" cy="52098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14"/>
              </a:lnSpc>
            </a:pPr>
            <a:r>
              <a:rPr lang="en-US" sz="6195">
                <a:solidFill>
                  <a:srgbClr val="FEFDFE"/>
                </a:solidFill>
                <a:latin typeface="Open Sauce Heavy"/>
              </a:rPr>
              <a:t>V. BIBLICAL MANHOOD IS DEFINED BY THE FINISHED WORK AND FUTURE WORK OF THE PERFECT KING. (10-12)</a:t>
            </a:r>
          </a:p>
          <a:p>
            <a:pPr>
              <a:lnSpc>
                <a:spcPts val="6814"/>
              </a:lnSpc>
            </a:pPr>
            <a:endParaRPr lang="en-US" sz="6195">
              <a:solidFill>
                <a:srgbClr val="FEFDFE"/>
              </a:solidFill>
              <a:latin typeface="Open Sauce Heavy"/>
            </a:endParaRPr>
          </a:p>
          <a:p>
            <a:pPr>
              <a:lnSpc>
                <a:spcPts val="6814"/>
              </a:lnSpc>
            </a:pPr>
            <a:endParaRPr lang="en-US" sz="6195">
              <a:solidFill>
                <a:srgbClr val="FEFDFE"/>
              </a:solidFill>
              <a:latin typeface="Open Sauce Heavy"/>
            </a:endParaRPr>
          </a:p>
          <a:p>
            <a:pPr marL="0" lvl="0" indent="0">
              <a:lnSpc>
                <a:spcPts val="6814"/>
              </a:lnSpc>
            </a:pPr>
            <a:endParaRPr lang="en-US" sz="6195">
              <a:solidFill>
                <a:srgbClr val="FEFDFE"/>
              </a:solidFill>
              <a:latin typeface="Open Sauce Heavy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65287" y="3790950"/>
            <a:ext cx="16725823" cy="5467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449"/>
              </a:lnSpc>
            </a:pPr>
            <a:r>
              <a:rPr lang="en-US" sz="4299">
                <a:solidFill>
                  <a:srgbClr val="FEFDFE"/>
                </a:solidFill>
                <a:latin typeface="Open Sauce Heavy Italics"/>
              </a:rPr>
              <a:t>BIBLICAL MANHOOD IS CHRIST-CENTERED. A MAN CANNOT BE A MAN UNLESS HIS LIFE IS BURIED AND ALIVE IN CHRIST. CHRIST IS OUR BLUEPRINT FOR BIBLICAL MANHOOD. WITHOUT THE DEATH, BURIAL, AND RESURRECTION OF CHRIST, THERE IS NO BIBLICAL MANHOOD.</a:t>
            </a:r>
          </a:p>
          <a:p>
            <a:pPr algn="ctr">
              <a:lnSpc>
                <a:spcPts val="6449"/>
              </a:lnSpc>
            </a:pPr>
            <a:endParaRPr lang="en-US" sz="4299">
              <a:solidFill>
                <a:srgbClr val="FEFDFE"/>
              </a:solidFill>
              <a:latin typeface="Open Sauce Heavy Italics"/>
            </a:endParaRPr>
          </a:p>
          <a:p>
            <a:pPr algn="just">
              <a:lnSpc>
                <a:spcPts val="4290"/>
              </a:lnSpc>
              <a:spcBef>
                <a:spcPct val="0"/>
              </a:spcBef>
            </a:pPr>
            <a:endParaRPr lang="en-US" sz="4299">
              <a:solidFill>
                <a:srgbClr val="FEFDFE"/>
              </a:solidFill>
              <a:latin typeface="Open Sauce Heavy Itali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3477" y="420253"/>
            <a:ext cx="16789442" cy="43467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14"/>
              </a:lnSpc>
            </a:pPr>
            <a:r>
              <a:rPr lang="en-US" sz="6195">
                <a:solidFill>
                  <a:srgbClr val="FEFDFE"/>
                </a:solidFill>
                <a:latin typeface="Open Sauce Heavy"/>
              </a:rPr>
              <a:t>APPLICATION: GOSPEL-CENTERED MANHOOD</a:t>
            </a:r>
          </a:p>
          <a:p>
            <a:pPr>
              <a:lnSpc>
                <a:spcPts val="6814"/>
              </a:lnSpc>
            </a:pPr>
            <a:endParaRPr lang="en-US" sz="6195">
              <a:solidFill>
                <a:srgbClr val="FEFDFE"/>
              </a:solidFill>
              <a:latin typeface="Open Sauce Heavy"/>
            </a:endParaRPr>
          </a:p>
          <a:p>
            <a:pPr>
              <a:lnSpc>
                <a:spcPts val="6814"/>
              </a:lnSpc>
            </a:pPr>
            <a:endParaRPr lang="en-US" sz="6195">
              <a:solidFill>
                <a:srgbClr val="FEFDFE"/>
              </a:solidFill>
              <a:latin typeface="Open Sauce Heavy"/>
            </a:endParaRPr>
          </a:p>
          <a:p>
            <a:pPr marL="0" lvl="0" indent="0">
              <a:lnSpc>
                <a:spcPts val="6814"/>
              </a:lnSpc>
            </a:pPr>
            <a:endParaRPr lang="en-US" sz="6195">
              <a:solidFill>
                <a:srgbClr val="FEFDFE"/>
              </a:solidFill>
              <a:latin typeface="Open Sauce Heavy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65287" y="3790950"/>
            <a:ext cx="16725823" cy="22288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49"/>
              </a:lnSpc>
            </a:pPr>
            <a:endParaRPr/>
          </a:p>
          <a:p>
            <a:pPr algn="ctr">
              <a:lnSpc>
                <a:spcPts val="6449"/>
              </a:lnSpc>
            </a:pPr>
            <a:endParaRPr/>
          </a:p>
          <a:p>
            <a:pPr algn="just">
              <a:lnSpc>
                <a:spcPts val="4290"/>
              </a:lnSpc>
              <a:spcBef>
                <a:spcPct val="0"/>
              </a:spcBef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514350" y="2617423"/>
            <a:ext cx="17259300" cy="6426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290"/>
              </a:lnSpc>
            </a:pPr>
            <a:r>
              <a:rPr lang="en-US" sz="3900">
                <a:solidFill>
                  <a:srgbClr val="FEFDFE"/>
                </a:solidFill>
                <a:latin typeface="Open Sauce"/>
              </a:rPr>
              <a:t>1. The gospel informs us.</a:t>
            </a:r>
          </a:p>
          <a:p>
            <a:pPr>
              <a:lnSpc>
                <a:spcPts val="4290"/>
              </a:lnSpc>
            </a:pPr>
            <a:endParaRPr lang="en-US" sz="3900">
              <a:solidFill>
                <a:srgbClr val="FEFDFE"/>
              </a:solidFill>
              <a:latin typeface="Open Sauce"/>
            </a:endParaRPr>
          </a:p>
          <a:p>
            <a:pPr>
              <a:lnSpc>
                <a:spcPts val="5070"/>
              </a:lnSpc>
              <a:spcBef>
                <a:spcPct val="0"/>
              </a:spcBef>
            </a:pPr>
            <a:r>
              <a:rPr lang="en-US" sz="3900" spc="23">
                <a:solidFill>
                  <a:srgbClr val="FEFDFE"/>
                </a:solidFill>
                <a:latin typeface="Open Sauce"/>
              </a:rPr>
              <a:t>“Now I want to make clear for you, brothers and sisters, the gospel I preached to you, which you received, on which you have taken your stand and by which you are being saved, if you hold to the message I preached to you—unless you believed in vain. For I passed on to you as most important what I also received: that Christ died for our sins according to the Scriptures, that he was buried, that he was raised on the third day according to the Scriptures,” (1 Corinthians 15:1–4, CSB)</a:t>
            </a:r>
          </a:p>
          <a:p>
            <a:pPr>
              <a:lnSpc>
                <a:spcPts val="6814"/>
              </a:lnSpc>
              <a:spcBef>
                <a:spcPct val="0"/>
              </a:spcBef>
            </a:pPr>
            <a:endParaRPr lang="en-US" sz="3900" spc="23">
              <a:solidFill>
                <a:srgbClr val="FEFDFE"/>
              </a:solidFill>
              <a:latin typeface="Open Sauc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757</Words>
  <Application>Microsoft Macintosh PowerPoint</Application>
  <PresentationFormat>Custom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Open Sauce Italics</vt:lpstr>
      <vt:lpstr>Open Sauce Heavy</vt:lpstr>
      <vt:lpstr>Arial</vt:lpstr>
      <vt:lpstr>Calibri</vt:lpstr>
      <vt:lpstr>Open Sauce</vt:lpstr>
      <vt:lpstr>Open Sauce Heavy Italics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Manhood Axioms</dc:title>
  <cp:lastModifiedBy>Ross, George</cp:lastModifiedBy>
  <cp:revision>1</cp:revision>
  <dcterms:created xsi:type="dcterms:W3CDTF">2006-08-16T00:00:00Z</dcterms:created>
  <dcterms:modified xsi:type="dcterms:W3CDTF">2023-10-13T02:47:38Z</dcterms:modified>
  <dc:identifier>DAFxGSrF18Y</dc:identifier>
</cp:coreProperties>
</file>